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3" r:id="rId1"/>
  </p:sldMasterIdLst>
  <p:notesMasterIdLst>
    <p:notesMasterId r:id="rId37"/>
  </p:notesMasterIdLst>
  <p:handoutMasterIdLst>
    <p:handoutMasterId r:id="rId38"/>
  </p:handoutMasterIdLst>
  <p:sldIdLst>
    <p:sldId id="505" r:id="rId2"/>
    <p:sldId id="465" r:id="rId3"/>
    <p:sldId id="510" r:id="rId4"/>
    <p:sldId id="444" r:id="rId5"/>
    <p:sldId id="518" r:id="rId6"/>
    <p:sldId id="429" r:id="rId7"/>
    <p:sldId id="428" r:id="rId8"/>
    <p:sldId id="509" r:id="rId9"/>
    <p:sldId id="506" r:id="rId10"/>
    <p:sldId id="521" r:id="rId11"/>
    <p:sldId id="522" r:id="rId12"/>
    <p:sldId id="511" r:id="rId13"/>
    <p:sldId id="527" r:id="rId14"/>
    <p:sldId id="513" r:id="rId15"/>
    <p:sldId id="398" r:id="rId16"/>
    <p:sldId id="514" r:id="rId17"/>
    <p:sldId id="515" r:id="rId18"/>
    <p:sldId id="507" r:id="rId19"/>
    <p:sldId id="516" r:id="rId20"/>
    <p:sldId id="406" r:id="rId21"/>
    <p:sldId id="508" r:id="rId22"/>
    <p:sldId id="445" r:id="rId23"/>
    <p:sldId id="500" r:id="rId24"/>
    <p:sldId id="503" r:id="rId25"/>
    <p:sldId id="427" r:id="rId26"/>
    <p:sldId id="512" r:id="rId27"/>
    <p:sldId id="517" r:id="rId28"/>
    <p:sldId id="523" r:id="rId29"/>
    <p:sldId id="446" r:id="rId30"/>
    <p:sldId id="524" r:id="rId31"/>
    <p:sldId id="525" r:id="rId32"/>
    <p:sldId id="526" r:id="rId33"/>
    <p:sldId id="519" r:id="rId34"/>
    <p:sldId id="520" r:id="rId35"/>
    <p:sldId id="430" r:id="rId36"/>
  </p:sldIdLst>
  <p:sldSz cx="9144000" cy="6858000" type="screen4x3"/>
  <p:notesSz cx="6797675" cy="9874250"/>
  <p:custDataLst>
    <p:tags r:id="rId3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3300"/>
    <a:srgbClr val="B9CDE5"/>
    <a:srgbClr val="99CCFF"/>
    <a:srgbClr val="003399"/>
    <a:srgbClr val="FF9933"/>
    <a:srgbClr val="FFCCCC"/>
    <a:srgbClr val="CCFF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76" autoAdjust="0"/>
    <p:restoredTop sz="99657" autoAdjust="0"/>
  </p:normalViewPr>
  <p:slideViewPr>
    <p:cSldViewPr>
      <p:cViewPr>
        <p:scale>
          <a:sx n="100" d="100"/>
          <a:sy n="100" d="100"/>
        </p:scale>
        <p:origin x="4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70" cy="494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19" tIns="45759" rIns="91519" bIns="4575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28" y="0"/>
            <a:ext cx="2944869" cy="494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19" tIns="45759" rIns="91519" bIns="4575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B9D359F-1DA8-48CA-971B-45A25EEF0D09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867"/>
            <a:ext cx="2944870" cy="494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19" tIns="45759" rIns="91519" bIns="4575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19" tIns="45759" rIns="91519" bIns="4575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7863EE67-6E0A-4B7C-8284-24AC2F63B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13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70" cy="49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9" tIns="45759" rIns="91519" bIns="4575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28" y="0"/>
            <a:ext cx="2944869" cy="49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9" tIns="45759" rIns="91519" bIns="4575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978" y="4690505"/>
            <a:ext cx="5439719" cy="444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9" tIns="45759" rIns="91519" bIns="45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867"/>
            <a:ext cx="2944870" cy="49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9" tIns="45759" rIns="91519" bIns="4575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9" tIns="45759" rIns="91519" bIns="4575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42101CE-A7D2-4DEA-93E3-F5B7797F7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611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1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96263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solidFill>
                  <a:srgbClr val="000000"/>
                </a:solidFill>
                <a:cs typeface="Arial" charset="0"/>
              </a:rPr>
              <a:pPr algn="r" eaLnBrk="1" hangingPunct="1"/>
              <a:t>10</a:t>
            </a:fld>
            <a:endParaRPr lang="ru-RU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55132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solidFill>
                  <a:srgbClr val="000000"/>
                </a:solidFill>
                <a:cs typeface="Arial" charset="0"/>
              </a:rPr>
              <a:pPr algn="r" eaLnBrk="1" hangingPunct="1"/>
              <a:t>11</a:t>
            </a:fld>
            <a:endParaRPr lang="ru-RU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03714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12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10356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13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21852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14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88722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15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64155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16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59619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17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40425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18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22405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19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09859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2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64155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20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38028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21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10407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solidFill>
                  <a:srgbClr val="000000"/>
                </a:solidFill>
                <a:cs typeface="Arial" charset="0"/>
              </a:rPr>
              <a:pPr algn="r" eaLnBrk="1" hangingPunct="1"/>
              <a:t>22</a:t>
            </a:fld>
            <a:endParaRPr lang="ru-RU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93189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92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24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641558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solidFill>
                  <a:srgbClr val="000000"/>
                </a:solidFill>
                <a:cs typeface="Arial" charset="0"/>
              </a:rPr>
              <a:pPr algn="r" eaLnBrk="1" hangingPunct="1"/>
              <a:t>25</a:t>
            </a:fld>
            <a:endParaRPr lang="ru-RU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674338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26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47720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27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946673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solidFill>
                  <a:srgbClr val="000000"/>
                </a:solidFill>
                <a:cs typeface="Arial" charset="0"/>
              </a:rPr>
              <a:pPr algn="r" eaLnBrk="1" hangingPunct="1"/>
              <a:t>28</a:t>
            </a:fld>
            <a:endParaRPr lang="ru-RU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65921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solidFill>
                  <a:srgbClr val="000000"/>
                </a:solidFill>
                <a:cs typeface="Arial" charset="0"/>
              </a:rPr>
              <a:pPr algn="r" eaLnBrk="1" hangingPunct="1"/>
              <a:t>29</a:t>
            </a:fld>
            <a:endParaRPr lang="ru-RU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40299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solidFill>
                  <a:srgbClr val="000000"/>
                </a:solidFill>
                <a:cs typeface="Arial" charset="0"/>
              </a:rPr>
              <a:pPr algn="r" eaLnBrk="1" hangingPunct="1"/>
              <a:t>3</a:t>
            </a:fld>
            <a:endParaRPr lang="ru-RU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48997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solidFill>
                  <a:srgbClr val="000000"/>
                </a:solidFill>
                <a:cs typeface="Arial" charset="0"/>
              </a:rPr>
              <a:pPr algn="r" eaLnBrk="1" hangingPunct="1"/>
              <a:t>30</a:t>
            </a:fld>
            <a:endParaRPr lang="ru-RU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561907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solidFill>
                  <a:srgbClr val="000000"/>
                </a:solidFill>
                <a:cs typeface="Arial" charset="0"/>
              </a:rPr>
              <a:pPr algn="r" eaLnBrk="1" hangingPunct="1"/>
              <a:t>31</a:t>
            </a:fld>
            <a:endParaRPr lang="ru-RU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438518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solidFill>
                  <a:srgbClr val="000000"/>
                </a:solidFill>
                <a:cs typeface="Arial" charset="0"/>
              </a:rPr>
              <a:pPr algn="r" eaLnBrk="1" hangingPunct="1"/>
              <a:t>32</a:t>
            </a:fld>
            <a:endParaRPr lang="ru-RU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271255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solidFill>
                  <a:srgbClr val="000000"/>
                </a:solidFill>
                <a:cs typeface="Arial" charset="0"/>
              </a:rPr>
              <a:pPr algn="r" eaLnBrk="1" hangingPunct="1"/>
              <a:t>33</a:t>
            </a:fld>
            <a:endParaRPr lang="ru-RU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360381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solidFill>
                  <a:srgbClr val="000000"/>
                </a:solidFill>
                <a:cs typeface="Arial" charset="0"/>
              </a:rPr>
              <a:pPr algn="r" eaLnBrk="1" hangingPunct="1"/>
              <a:t>34</a:t>
            </a:fld>
            <a:endParaRPr lang="ru-RU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64347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solidFill>
                  <a:srgbClr val="000000"/>
                </a:solidFill>
                <a:cs typeface="Arial" charset="0"/>
              </a:rPr>
              <a:pPr algn="r" eaLnBrk="1" hangingPunct="1"/>
              <a:t>35</a:t>
            </a:fld>
            <a:endParaRPr lang="ru-RU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40569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solidFill>
                  <a:srgbClr val="000000"/>
                </a:solidFill>
                <a:cs typeface="Arial" charset="0"/>
              </a:rPr>
              <a:pPr algn="r" eaLnBrk="1" hangingPunct="1"/>
              <a:t>4</a:t>
            </a:fld>
            <a:endParaRPr lang="ru-RU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22046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solidFill>
                  <a:srgbClr val="000000"/>
                </a:solidFill>
                <a:cs typeface="Arial" charset="0"/>
              </a:rPr>
              <a:pPr algn="r" eaLnBrk="1" hangingPunct="1"/>
              <a:t>5</a:t>
            </a:fld>
            <a:endParaRPr lang="ru-RU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81517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solidFill>
                  <a:srgbClr val="000000"/>
                </a:solidFill>
                <a:cs typeface="Arial" charset="0"/>
              </a:rPr>
              <a:pPr algn="r" eaLnBrk="1" hangingPunct="1"/>
              <a:t>6</a:t>
            </a:fld>
            <a:endParaRPr lang="ru-RU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06733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solidFill>
                  <a:srgbClr val="000000"/>
                </a:solidFill>
                <a:cs typeface="Arial" charset="0"/>
              </a:rPr>
              <a:pPr algn="r" eaLnBrk="1" hangingPunct="1"/>
              <a:t>7</a:t>
            </a:fld>
            <a:endParaRPr lang="ru-RU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9868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8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68538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377867"/>
            <a:ext cx="2944869" cy="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9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2567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EC1E4-9BB2-4447-9B0F-0886A01BCC42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2A2B4-F8B0-44D0-86FE-C02676A93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79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496E6-02CA-44A8-9ACD-2E1EE8BCF4F9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8B92E-1BB2-4AFD-AD80-A50A2FDBB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C8CF-63E3-4E48-B4C4-1B5B04EADCDA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87D7F-ECE4-4561-B532-B48A46DB5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5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D22B5-0B7E-4AAE-A939-DB5C95DF28AD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754E2-2C1F-4841-8C5F-26C96BFA3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45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A6D1-AA08-4366-9F89-C8A8693869EB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191B-2B98-4E0A-A37A-6D433F707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1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97BCD-D203-46A3-A125-231705A627EC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F705-138E-4DAB-8704-1C1420701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37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DC385-D184-40A7-9C11-EF0DE63F0552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C5490-B921-41E8-AD97-3AFB13624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49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46FE9-46E5-4221-92D6-141D353E639C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CA786-9C33-4A65-9E14-A9DEE20DE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10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ECAE9-6867-4905-85D5-B5A106378167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AA953-8F8B-41CF-A1AB-C67361DBF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39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CCF25-6555-4886-8A61-F9ED4028709A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37399-758F-48C2-8B11-77B3E5231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00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A3E52-89DD-461F-AFF0-A805E275A0E2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A628-E51C-4323-92E7-2F23667FD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9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5007F84-4E74-41CC-B2E9-FB83BBA3C36D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B0B25F1-AADA-4511-B2CF-AF013B3AC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63" y="0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4"/>
          <p:cNvSpPr txBox="1">
            <a:spLocks/>
          </p:cNvSpPr>
          <p:nvPr/>
        </p:nvSpPr>
        <p:spPr>
          <a:xfrm>
            <a:off x="539552" y="110239"/>
            <a:ext cx="7488832" cy="50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Перечень нормативно-правовых актов ЕГЭ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747386"/>
            <a:ext cx="8424936" cy="696077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Ст. 59 Федерального закона «Об образовании в Российской Федерации» </a:t>
            </a:r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от 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29.12.2012 № 273-ФЗ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48790" y="4234707"/>
            <a:ext cx="6912768" cy="864097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just">
              <a:spcBef>
                <a:spcPct val="0"/>
              </a:spcBef>
            </a:pP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Порядок разработки, использования и хранения КИМ для </a:t>
            </a:r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ЕГЭ 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( утв. приказом </a:t>
            </a:r>
            <a:r>
              <a:rPr lang="ru-RU" sz="1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Рособрнадзора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 от 17.12.2013 № 1274 </a:t>
            </a:r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74033" y="1597143"/>
            <a:ext cx="6912767" cy="1374709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just">
              <a:spcBef>
                <a:spcPct val="0"/>
              </a:spcBef>
            </a:pP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Порядок проведения 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</a:rPr>
              <a:t>государственной итоговой аттестации по образовательным программам среднего общего </a:t>
            </a:r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</a:rPr>
              <a:t>образования (утв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</a:rPr>
              <a:t>. приказом Минобрнауки России от 26.12.2013 №1400 </a:t>
            </a:r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</a:rPr>
              <a:t>) с изменениями 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</a:rPr>
              <a:t>от 05.08.2014 </a:t>
            </a:r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</a:rPr>
              <a:t>№ 923)</a:t>
            </a:r>
            <a:endParaRPr lang="ru-RU" sz="1800" b="1" dirty="0">
              <a:solidFill>
                <a:srgbClr val="002060"/>
              </a:solidFill>
              <a:latin typeface="Cambria" panose="02040503050406030204" pitchFamily="18" charset="0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74033" y="3091440"/>
            <a:ext cx="6912768" cy="1056117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Порядок аккредитации общественных наблюдателей </a:t>
            </a:r>
          </a:p>
          <a:p>
            <a:pPr algn="ctr">
              <a:spcBef>
                <a:spcPct val="0"/>
              </a:spcBef>
            </a:pP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(утв. Приказом </a:t>
            </a:r>
            <a:r>
              <a:rPr lang="ru-RU" sz="1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 России от 28.06.2013 № 491</a:t>
            </a:r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)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3615" y="5595501"/>
            <a:ext cx="7953523" cy="920188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Распоряжение </a:t>
            </a:r>
            <a:r>
              <a:rPr lang="ru-RU" sz="1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Рособрнадзора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 по минимальным </a:t>
            </a:r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баллам</a:t>
            </a:r>
          </a:p>
          <a:p>
            <a:pPr algn="ctr">
              <a:spcBef>
                <a:spcPct val="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от 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04.09.2014 </a:t>
            </a:r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№ 1701-01</a:t>
            </a:r>
            <a:endParaRPr lang="ru-RU" sz="1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8" y="1700937"/>
            <a:ext cx="432047" cy="3774976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Р</a:t>
            </a: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</a:t>
            </a: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</a:t>
            </a: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Р</a:t>
            </a: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</a:t>
            </a: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Б</a:t>
            </a: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</a:t>
            </a: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</a:t>
            </a: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Ы</a:t>
            </a: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</a:t>
            </a: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</a:t>
            </a: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Ю</a:t>
            </a: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</a:t>
            </a: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</a:t>
            </a: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Я</a:t>
            </a:r>
            <a:endParaRPr lang="ru-RU" sz="1400" b="1" u="sng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8305" y="1696868"/>
            <a:ext cx="360039" cy="3779045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И</a:t>
            </a: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</a:t>
            </a: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</a:t>
            </a: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Е</a:t>
            </a: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</a:t>
            </a: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Е</a:t>
            </a: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</a:t>
            </a: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И</a:t>
            </a:r>
          </a:p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Я</a:t>
            </a:r>
            <a:endParaRPr lang="ru-RU" sz="1400" b="1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1331641" y="1942959"/>
            <a:ext cx="360040" cy="3290932"/>
          </a:xfrm>
          <a:prstGeom prst="chevron">
            <a:avLst/>
          </a:prstGeom>
          <a:solidFill>
            <a:srgbClr val="CC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6988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519715" y="188640"/>
            <a:ext cx="8068057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Проект расписания ЕГЭ 2015</a:t>
            </a:r>
            <a:endParaRPr lang="ru-RU" sz="2000" b="1" dirty="0">
              <a:solidFill>
                <a:srgbClr val="C00000"/>
              </a:solidFill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663525"/>
              </p:ext>
            </p:extLst>
          </p:nvPr>
        </p:nvGraphicFramePr>
        <p:xfrm>
          <a:off x="0" y="908720"/>
          <a:ext cx="4680520" cy="4987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176"/>
                <a:gridCol w="2973344"/>
              </a:tblGrid>
              <a:tr h="37072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nstantia" panose="02030602050306030303" pitchFamily="18" charset="0"/>
                        </a:rPr>
                        <a:t>Дата</a:t>
                      </a:r>
                      <a:endParaRPr lang="ru-RU" sz="1800" dirty="0">
                        <a:latin typeface="Constantia" panose="02030602050306030303" pitchFamily="18" charset="0"/>
                      </a:endParaRPr>
                    </a:p>
                  </a:txBody>
                  <a:tcPr marL="33719" marR="3371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nstantia" panose="02030602050306030303" pitchFamily="18" charset="0"/>
                        </a:rPr>
                        <a:t>ЕГЭ</a:t>
                      </a:r>
                      <a:endParaRPr lang="ru-RU" sz="1800" dirty="0">
                        <a:latin typeface="Constantia" panose="02030602050306030303" pitchFamily="18" charset="0"/>
                      </a:endParaRPr>
                    </a:p>
                  </a:txBody>
                  <a:tcPr marL="33719" marR="33719" marT="45707" marB="45707"/>
                </a:tc>
              </a:tr>
              <a:tr h="37072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Досрочный февральский срок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7" marB="4570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72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14 февраля (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сб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русский язык, география 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7" marB="45707"/>
                </a:tc>
              </a:tr>
              <a:tr h="37072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Досрочный период</a:t>
                      </a:r>
                      <a:endParaRPr lang="ru-RU" sz="1800" b="1" i="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7" marB="4570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72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23 марта (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пн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математика Б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7" marB="45707"/>
                </a:tc>
              </a:tr>
              <a:tr h="37072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26 марта (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чт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математика П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7" marB="45707"/>
                </a:tc>
              </a:tr>
              <a:tr h="37072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28 марта (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сб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география,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 л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итература 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7" marB="45707"/>
                </a:tc>
              </a:tr>
              <a:tr h="37072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30 марта (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пн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русский язык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7" marB="45707"/>
                </a:tc>
              </a:tr>
              <a:tr h="37072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4 апреля (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сб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обществознание, химия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7" marB="45707"/>
                </a:tc>
              </a:tr>
              <a:tr h="37072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10 апреля (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пт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иностранные языки, физика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7" marB="45707"/>
                </a:tc>
              </a:tr>
              <a:tr h="37072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11 апреля (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сб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иностранные языки (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устн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7" marB="45707"/>
                </a:tc>
              </a:tr>
              <a:tr h="64003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18 апреля (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сб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информатика  и ИКТ, биология, история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7" marB="45707"/>
                </a:tc>
              </a:tr>
            </a:tbl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545936"/>
              </p:ext>
            </p:extLst>
          </p:nvPr>
        </p:nvGraphicFramePr>
        <p:xfrm>
          <a:off x="4716016" y="1268760"/>
          <a:ext cx="4308107" cy="4221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342"/>
                <a:gridCol w="2736765"/>
              </a:tblGrid>
              <a:tr h="37073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nstantia" panose="02030602050306030303" pitchFamily="18" charset="0"/>
                        </a:rPr>
                        <a:t>Дата</a:t>
                      </a:r>
                      <a:endParaRPr lang="ru-RU" sz="1800" dirty="0">
                        <a:latin typeface="Constantia" panose="02030602050306030303" pitchFamily="18" charset="0"/>
                      </a:endParaRPr>
                    </a:p>
                  </a:txBody>
                  <a:tcPr marL="33719" marR="33719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nstantia" panose="02030602050306030303" pitchFamily="18" charset="0"/>
                        </a:rPr>
                        <a:t>ЕГЭ</a:t>
                      </a:r>
                      <a:endParaRPr lang="ru-RU" sz="1800" dirty="0">
                        <a:latin typeface="Constantia" panose="02030602050306030303" pitchFamily="18" charset="0"/>
                      </a:endParaRPr>
                    </a:p>
                  </a:txBody>
                  <a:tcPr marL="33719" marR="33719" marT="45708" marB="45708"/>
                </a:tc>
              </a:tr>
              <a:tr h="3707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Резерв</a:t>
                      </a:r>
                      <a:r>
                        <a:rPr lang="ru-RU" sz="1800" b="1" i="0" baseline="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 д</a:t>
                      </a:r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осрочного периода</a:t>
                      </a:r>
                      <a:endParaRPr lang="ru-RU" sz="1800" b="1" i="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8" marB="4570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73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20 апреля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 (</a:t>
                      </a:r>
                      <a:r>
                        <a:rPr lang="ru-RU" sz="1800" baseline="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пн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8" marB="4570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русский язык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8" marB="45708"/>
                </a:tc>
              </a:tr>
              <a:tr h="37073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21 апреля (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вт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8" marB="4570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математика Б, математика П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8" marB="45708"/>
                </a:tc>
              </a:tr>
              <a:tr h="64001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22 апреля (ср)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8" marB="4570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география, химия литература, обществознание, физика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8" marB="45708"/>
                </a:tc>
              </a:tr>
              <a:tr h="64001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23 апреля (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чт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8" marB="4570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иностранные языки, история, биология, информатика и ИКТ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8" marB="45708"/>
                </a:tc>
              </a:tr>
              <a:tr h="37073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24 апреля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 (</a:t>
                      </a:r>
                      <a:r>
                        <a:rPr lang="ru-RU" sz="1800" baseline="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пт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8" marB="4570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иностранные языки (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устн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18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8" marB="457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92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6988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519715" y="188640"/>
            <a:ext cx="8068057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Проект расписания ЕГЭ 2015</a:t>
            </a:r>
            <a:endParaRPr lang="ru-RU" sz="2000" b="1" dirty="0">
              <a:solidFill>
                <a:srgbClr val="C00000"/>
              </a:solidFill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190821"/>
              </p:ext>
            </p:extLst>
          </p:nvPr>
        </p:nvGraphicFramePr>
        <p:xfrm>
          <a:off x="251520" y="764704"/>
          <a:ext cx="4104456" cy="548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062"/>
                <a:gridCol w="2607394"/>
              </a:tblGrid>
              <a:tr h="37080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onstantia" panose="02030602050306030303" pitchFamily="18" charset="0"/>
                        </a:rPr>
                        <a:t>Дата</a:t>
                      </a:r>
                      <a:endParaRPr lang="ru-RU" sz="2000" dirty="0">
                        <a:latin typeface="Constantia" panose="02030602050306030303" pitchFamily="18" charset="0"/>
                      </a:endParaRPr>
                    </a:p>
                  </a:txBody>
                  <a:tcPr marL="33719" marR="3371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onstantia" panose="02030602050306030303" pitchFamily="18" charset="0"/>
                        </a:rPr>
                        <a:t>ЕГЭ</a:t>
                      </a:r>
                      <a:endParaRPr lang="ru-RU" sz="2000" dirty="0">
                        <a:latin typeface="Constantia" panose="02030602050306030303" pitchFamily="18" charset="0"/>
                      </a:endParaRPr>
                    </a:p>
                  </a:txBody>
                  <a:tcPr marL="33719" marR="33719" marT="45716" marB="45716"/>
                </a:tc>
              </a:tr>
              <a:tr h="37080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Основной период</a:t>
                      </a:r>
                      <a:endParaRPr lang="ru-RU" sz="2000" b="1" i="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16" marB="457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0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25 мая (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пн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16" marB="45716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география,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 л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итература </a:t>
                      </a:r>
                      <a:endParaRPr lang="ru-RU" sz="20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16" marB="45716"/>
                </a:tc>
              </a:tr>
              <a:tr h="37080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28 мая (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чт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16" marB="4571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русский язык</a:t>
                      </a:r>
                      <a:endParaRPr lang="ru-RU" sz="20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16" marB="45716"/>
                </a:tc>
              </a:tr>
              <a:tr h="37080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1 июня (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пн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16" marB="4571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математика Б</a:t>
                      </a:r>
                    </a:p>
                  </a:txBody>
                  <a:tcPr marL="33719" marR="33719" marT="45716" marB="45716"/>
                </a:tc>
              </a:tr>
              <a:tr h="37080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4 июня (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чт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16" marB="45716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математика П</a:t>
                      </a:r>
                      <a:endParaRPr lang="ru-RU" sz="20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16" marB="45716"/>
                </a:tc>
              </a:tr>
              <a:tr h="37080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8 июня (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пн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16" marB="45716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обществознание, химия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16" marB="45716"/>
                </a:tc>
              </a:tr>
              <a:tr h="37080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11 июня (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чт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16" marB="45716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иностранные языки, физика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16" marB="45716"/>
                </a:tc>
              </a:tr>
              <a:tr h="6400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15 июня (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пн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16" marB="45716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информатика  и ИКТ, биология, история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16" marB="45716"/>
                </a:tc>
              </a:tr>
              <a:tr h="6400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18 июня (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чт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19 июня (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пт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16" marB="45716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иностранные языки (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устн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16" marB="45716"/>
                </a:tc>
              </a:tr>
            </a:tbl>
          </a:graphicData>
        </a:graphic>
      </p:graphicFrame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797415"/>
              </p:ext>
            </p:extLst>
          </p:nvPr>
        </p:nvGraphicFramePr>
        <p:xfrm>
          <a:off x="4499992" y="1196752"/>
          <a:ext cx="4315469" cy="490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27"/>
                <a:gridCol w="2741442"/>
              </a:tblGrid>
              <a:tr h="37073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onstantia" panose="02030602050306030303" pitchFamily="18" charset="0"/>
                        </a:rPr>
                        <a:t>Дата</a:t>
                      </a:r>
                      <a:endParaRPr lang="ru-RU" sz="2000" dirty="0">
                        <a:latin typeface="Constantia" panose="02030602050306030303" pitchFamily="18" charset="0"/>
                      </a:endParaRPr>
                    </a:p>
                  </a:txBody>
                  <a:tcPr marL="33719" marR="33719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onstantia" panose="02030602050306030303" pitchFamily="18" charset="0"/>
                        </a:rPr>
                        <a:t>ЕГЭ</a:t>
                      </a:r>
                      <a:endParaRPr lang="ru-RU" sz="2000" dirty="0">
                        <a:latin typeface="Constantia" panose="02030602050306030303" pitchFamily="18" charset="0"/>
                      </a:endParaRPr>
                    </a:p>
                  </a:txBody>
                  <a:tcPr marL="33719" marR="33719" marT="45708" marB="45708"/>
                </a:tc>
              </a:tr>
              <a:tr h="3707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Резерв</a:t>
                      </a:r>
                      <a:r>
                        <a:rPr lang="ru-RU" sz="2000" b="1" i="0" baseline="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 основного </a:t>
                      </a:r>
                      <a:r>
                        <a:rPr lang="ru-RU" sz="2000" b="1" i="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периода</a:t>
                      </a:r>
                      <a:endParaRPr lang="ru-RU" sz="2000" b="1" i="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8" marB="4570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73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22 июня (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пн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8" marB="4570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русский язык</a:t>
                      </a:r>
                      <a:endParaRPr lang="ru-RU" sz="20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8" marB="45708"/>
                </a:tc>
              </a:tr>
              <a:tr h="37073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23 июня (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вт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8" marB="4570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математика Б, математика П</a:t>
                      </a:r>
                      <a:endParaRPr lang="ru-RU" sz="20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8" marB="45708"/>
                </a:tc>
              </a:tr>
              <a:tr h="64001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24 июня (ср)</a:t>
                      </a:r>
                      <a:endParaRPr lang="ru-RU" sz="20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8" marB="4570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география, химия литература, обществознание, физика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8" marB="45708"/>
                </a:tc>
              </a:tr>
              <a:tr h="64001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25 июня (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чт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8" marB="4570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иностранные языки, история, биология, информатика и ИКТ</a:t>
                      </a:r>
                      <a:endParaRPr lang="ru-RU" sz="20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8" marB="45708"/>
                </a:tc>
              </a:tr>
              <a:tr h="37073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26 июня (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пт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8" marB="4570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иностранные языки (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устн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33719" marR="33719" marT="45708" marB="457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2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423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539552" y="110239"/>
            <a:ext cx="7488832" cy="50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Изменения в ЕГЭ 2015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0457" y="710784"/>
            <a:ext cx="8246343" cy="576063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Совершенствование структуры КИМ</a:t>
            </a:r>
            <a:endParaRPr lang="ru-RU" sz="20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0457" y="1382857"/>
            <a:ext cx="8246344" cy="576064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</a:rPr>
              <a:t>Увеличение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</a:rPr>
              <a:t>количества заданий в открытом банке на 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</a:rPr>
              <a:t>20%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0457" y="2884579"/>
            <a:ext cx="8236347" cy="535023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</a:rPr>
              <a:t>Базовый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</a:rPr>
              <a:t>и профильный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</a:rPr>
              <a:t>уровни по математике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2E3192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445" y="3591103"/>
            <a:ext cx="8236348" cy="546869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</a:rPr>
              <a:t>Устная часть по иностранному языку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2E3192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457" y="4359188"/>
            <a:ext cx="8246345" cy="576064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Печать Ким ЕГЭ в ППЭ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2E3192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0457" y="5127273"/>
            <a:ext cx="8246345" cy="960107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</a:rPr>
              <a:t>Оптимизация  сети ППЭ с увеличением количества онлайн-аудиторий до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</a:rPr>
              <a:t>80 %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0457" y="2150942"/>
            <a:ext cx="8236346" cy="645979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</a:rPr>
              <a:t>Итоговое сочинение как допуск к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</a:rPr>
              <a:t>ЕГЭ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2E3192"/>
              </a:solidFill>
              <a:effectLst/>
              <a:uLnTx/>
              <a:uFillTx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91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2108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8434" name="Picture 2" descr="http://www.ege.edu.ru/common/upload/img/infogr/3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2108"/>
            <a:ext cx="4969553" cy="688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ege.edu.ru/common/upload/img/infogr/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52" y="-38784"/>
            <a:ext cx="4981594" cy="689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2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423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4" name="Picture 2" descr="http://rono.rusedu.net/gallery/3182/matematika_plak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294" cy="686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13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93939" y="188640"/>
            <a:ext cx="4428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Базовый ЕГЭ по математике</a:t>
            </a:r>
            <a:endParaRPr lang="ru-RU" sz="20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610136"/>
            <a:ext cx="47160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latin typeface="Constantia" panose="02030602050306030303" pitchFamily="18" charset="0"/>
              </a:rPr>
              <a:t>- </a:t>
            </a: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для </a:t>
            </a:r>
            <a:r>
              <a:rPr lang="ru-RU" sz="1800" dirty="0">
                <a:solidFill>
                  <a:srgbClr val="002060"/>
                </a:solidFill>
                <a:latin typeface="Constantia" panose="02030602050306030303" pitchFamily="18" charset="0"/>
              </a:rPr>
              <a:t>выпускников, изучающих математику для </a:t>
            </a: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общего развития </a:t>
            </a:r>
            <a:r>
              <a:rPr lang="ru-RU" sz="1800" dirty="0">
                <a:solidFill>
                  <a:srgbClr val="002060"/>
                </a:solidFill>
                <a:latin typeface="Constantia" panose="02030602050306030303" pitchFamily="18" charset="0"/>
              </a:rPr>
              <a:t>и успешной жизни в обществе, а также абитуриентам вузов, в которых не требуется</a:t>
            </a:r>
            <a:r>
              <a:rPr lang="en-US" sz="1800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Constantia" panose="02030602050306030303" pitchFamily="18" charset="0"/>
              </a:rPr>
              <a:t>высокий уровень владения </a:t>
            </a: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математикой </a:t>
            </a:r>
            <a:endParaRPr lang="en-US" sz="18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КИМ содержат </a:t>
            </a:r>
            <a:r>
              <a:rPr lang="ru-RU" sz="1800" dirty="0">
                <a:solidFill>
                  <a:srgbClr val="002060"/>
                </a:solidFill>
                <a:latin typeface="Constantia" panose="02030602050306030303" pitchFamily="18" charset="0"/>
              </a:rPr>
              <a:t>только </a:t>
            </a:r>
            <a:r>
              <a:rPr lang="ru-RU" sz="1800" dirty="0">
                <a:solidFill>
                  <a:srgbClr val="FF0000"/>
                </a:solidFill>
                <a:latin typeface="Constantia" panose="02030602050306030303" pitchFamily="18" charset="0"/>
              </a:rPr>
              <a:t>задания базового уровня </a:t>
            </a:r>
            <a:r>
              <a:rPr lang="ru-RU" sz="1800" dirty="0">
                <a:solidFill>
                  <a:srgbClr val="002060"/>
                </a:solidFill>
                <a:latin typeface="Constantia" panose="02030602050306030303" pitchFamily="18" charset="0"/>
              </a:rPr>
              <a:t>сложности</a:t>
            </a:r>
            <a:r>
              <a:rPr lang="ru-RU" sz="1800" dirty="0">
                <a:latin typeface="Constantia" panose="02030602050306030303" pitchFamily="18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Constantia" panose="02030602050306030303" pitchFamily="18" charset="0"/>
              </a:rPr>
              <a:t>с кратким ответом </a:t>
            </a:r>
            <a:r>
              <a:rPr lang="ru-RU" sz="1800" dirty="0">
                <a:solidFill>
                  <a:srgbClr val="002060"/>
                </a:solidFill>
                <a:latin typeface="Constantia" panose="02030602050306030303" pitchFamily="18" charset="0"/>
              </a:rPr>
              <a:t>(20 заданий) и </a:t>
            </a: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проверяют умение: </a:t>
            </a:r>
            <a:r>
              <a:rPr lang="ru-RU" sz="1800" dirty="0">
                <a:solidFill>
                  <a:srgbClr val="002060"/>
                </a:solidFill>
                <a:latin typeface="Constantia" panose="02030602050306030303" pitchFamily="18" charset="0"/>
              </a:rPr>
              <a:t>решать стандартные задачи практического жизненного </a:t>
            </a: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содержания; проводить </a:t>
            </a:r>
            <a:r>
              <a:rPr lang="ru-RU" sz="1800" dirty="0">
                <a:solidFill>
                  <a:srgbClr val="002060"/>
                </a:solidFill>
                <a:latin typeface="Constantia" panose="02030602050306030303" pitchFamily="18" charset="0"/>
              </a:rPr>
              <a:t>простейшие расчеты, оценку и </a:t>
            </a: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прикидку; логически рассуждать; </a:t>
            </a:r>
            <a:r>
              <a:rPr lang="ru-RU" sz="1800" dirty="0">
                <a:solidFill>
                  <a:srgbClr val="002060"/>
                </a:solidFill>
                <a:latin typeface="Constantia" panose="02030602050306030303" pitchFamily="18" charset="0"/>
              </a:rPr>
              <a:t>действовать в соответствии с несложными </a:t>
            </a: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алгоритмами; использовать </a:t>
            </a:r>
            <a:r>
              <a:rPr lang="ru-RU" sz="1800" dirty="0">
                <a:solidFill>
                  <a:srgbClr val="002060"/>
                </a:solidFill>
                <a:latin typeface="Constantia" panose="02030602050306030303" pitchFamily="18" charset="0"/>
              </a:rPr>
              <a:t>для решения задач учебную и справочную </a:t>
            </a: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информацию; </a:t>
            </a:r>
            <a:r>
              <a:rPr lang="ru-RU" sz="1800" dirty="0">
                <a:solidFill>
                  <a:srgbClr val="002060"/>
                </a:solidFill>
                <a:latin typeface="Constantia" panose="02030602050306030303" pitchFamily="18" charset="0"/>
              </a:rPr>
              <a:t>решать, в том числе, сложные задачи, требующие логических </a:t>
            </a: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рассуждений</a:t>
            </a:r>
            <a:endParaRPr lang="ru-RU" sz="1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4751512" y="764704"/>
            <a:ext cx="406335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Ответом к каждому из заданий 1–20 является целое число или конечная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десятичная дробь, или последовательность цифр.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Задание 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с кратким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ответом считается 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выполненным, если верный ответ записан в бланке ответов № 1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той 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форме, которая предусмотрена инструкцией по выполнению задания.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783560" y="3859383"/>
            <a:ext cx="41809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Правильное </a:t>
            </a:r>
            <a:r>
              <a:rPr lang="ru-RU" sz="1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решение каждого из заданий 1–20 оценивается 1 </a:t>
            </a:r>
            <a:r>
              <a:rPr lang="ru-RU" sz="1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баллом.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Максимальный </a:t>
            </a:r>
            <a:r>
              <a:rPr lang="ru-RU" sz="1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первичный балл за всю работу – </a:t>
            </a:r>
            <a:r>
              <a:rPr lang="ru-RU" sz="1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</a:t>
            </a:r>
            <a:endParaRPr lang="ru-RU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19064" y="5646291"/>
            <a:ext cx="8496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Продолжительность ЕГЭ по математике базового </a:t>
            </a:r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уровня </a:t>
            </a:r>
            <a:r>
              <a:rPr lang="ru-RU" sz="1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 </a:t>
            </a:r>
            <a:r>
              <a:rPr lang="ru-RU" sz="1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часа (180 минут</a:t>
            </a:r>
            <a:r>
              <a:rPr lang="ru-RU" sz="1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ru-RU" sz="1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809633" y="6037480"/>
            <a:ext cx="8177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</a:rPr>
              <a:t>При выполнении заданий разрешается пользоваться </a:t>
            </a:r>
            <a:r>
              <a:rPr lang="ru-RU" sz="1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линейкой</a:t>
            </a:r>
            <a:endParaRPr lang="ru-RU" sz="18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1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75" y="0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23940" y="188640"/>
            <a:ext cx="5368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Профильный ЕГЭ по математике</a:t>
            </a:r>
            <a:endParaRPr lang="ru-RU" sz="20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724590"/>
            <a:ext cx="47160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для выпускников и </a:t>
            </a:r>
            <a:r>
              <a:rPr lang="ru-RU" sz="1800" dirty="0">
                <a:solidFill>
                  <a:srgbClr val="002060"/>
                </a:solidFill>
                <a:latin typeface="Constantia" panose="02030602050306030303" pitchFamily="18" charset="0"/>
              </a:rPr>
              <a:t>абитуриентов, </a:t>
            </a: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планирующих использовать </a:t>
            </a:r>
            <a:r>
              <a:rPr lang="ru-RU" sz="1800" dirty="0">
                <a:solidFill>
                  <a:srgbClr val="002060"/>
                </a:solidFill>
                <a:latin typeface="Constantia" panose="02030602050306030303" pitchFamily="18" charset="0"/>
              </a:rPr>
              <a:t>математику и смежные дисциплины в будущей профессиональной </a:t>
            </a: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деятельности</a:t>
            </a:r>
          </a:p>
          <a:p>
            <a:pPr marL="285750" indent="-285750" algn="just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КИМ: </a:t>
            </a:r>
            <a:r>
              <a:rPr lang="ru-RU" sz="18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во </a:t>
            </a:r>
            <a:r>
              <a:rPr lang="ru-RU" sz="1800" dirty="0">
                <a:solidFill>
                  <a:srgbClr val="C00000"/>
                </a:solidFill>
                <a:latin typeface="Constantia" panose="02030602050306030303" pitchFamily="18" charset="0"/>
              </a:rPr>
              <a:t>второй </a:t>
            </a:r>
            <a:r>
              <a:rPr lang="ru-RU" sz="18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части добавлено </a:t>
            </a:r>
            <a:r>
              <a:rPr lang="ru-RU" sz="1800" dirty="0">
                <a:solidFill>
                  <a:srgbClr val="C00000"/>
                </a:solidFill>
                <a:latin typeface="Constantia" panose="02030602050306030303" pitchFamily="18" charset="0"/>
              </a:rPr>
              <a:t>задание повышенного </a:t>
            </a:r>
            <a:r>
              <a:rPr lang="ru-RU" sz="18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уровня сложности </a:t>
            </a: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 </a:t>
            </a:r>
            <a:r>
              <a:rPr lang="ru-RU" sz="1800" dirty="0">
                <a:solidFill>
                  <a:srgbClr val="002060"/>
                </a:solidFill>
                <a:latin typeface="Constantia" panose="02030602050306030303" pitchFamily="18" charset="0"/>
              </a:rPr>
              <a:t>развёрнутым ответом, проверяющее практические навыки </a:t>
            </a: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применения математики </a:t>
            </a:r>
            <a:r>
              <a:rPr lang="ru-RU" sz="1800" dirty="0">
                <a:solidFill>
                  <a:srgbClr val="002060"/>
                </a:solidFill>
                <a:latin typeface="Constantia" panose="02030602050306030303" pitchFamily="18" charset="0"/>
              </a:rPr>
              <a:t>в повседневной жизни, навыки построения и </a:t>
            </a: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исследования математических моделей;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из </a:t>
            </a:r>
            <a:r>
              <a:rPr lang="ru-RU" sz="1800" dirty="0">
                <a:solidFill>
                  <a:srgbClr val="002060"/>
                </a:solidFill>
                <a:latin typeface="Constantia" panose="02030602050306030303" pitchFamily="18" charset="0"/>
              </a:rPr>
              <a:t>первой части исключено задание базового уровня </a:t>
            </a: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сложности;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произведены </a:t>
            </a:r>
            <a:r>
              <a:rPr lang="ru-RU" sz="1800" dirty="0">
                <a:solidFill>
                  <a:srgbClr val="002060"/>
                </a:solidFill>
                <a:latin typeface="Constantia" panose="02030602050306030303" pitchFamily="18" charset="0"/>
              </a:rPr>
              <a:t>несущественные </a:t>
            </a:r>
            <a:r>
              <a:rPr lang="ru-RU" sz="1800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зменения</a:t>
            </a: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Constantia" panose="02030602050306030303" pitchFamily="18" charset="0"/>
              </a:rPr>
              <a:t>формы и тематики </a:t>
            </a: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заданий 16 </a:t>
            </a:r>
            <a:r>
              <a:rPr lang="ru-RU" sz="1800" dirty="0">
                <a:solidFill>
                  <a:srgbClr val="002060"/>
                </a:solidFill>
                <a:latin typeface="Constantia" panose="02030602050306030303" pitchFamily="18" charset="0"/>
              </a:rPr>
              <a:t>и 17 (в 2010–14 гг. С2 и С3 соответственно</a:t>
            </a: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)</a:t>
            </a:r>
            <a:endParaRPr lang="ru-RU" sz="1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4751512" y="764704"/>
            <a:ext cx="406335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Работа состоит из двух частей и содержит 21 задание.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Часть 1 (1-9 задания) с кратким числовым ответом, проверяют наличие практических математических знаний и умений базового уровня.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Часть 2 (12 заданий) по материалу курса математики средней школы, проверяют уровень профильной математической подготовки. Из них 5  заданий (10-14) с кратким ответом и 7 заданий (15-21) – в развернутым ответом.</a:t>
            </a:r>
            <a:endParaRPr lang="ru-RU" sz="1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774886" y="4776892"/>
            <a:ext cx="37913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Продолжительность ЕГЭ по математике </a:t>
            </a:r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профильного уровня </a:t>
            </a:r>
            <a:r>
              <a:rPr lang="ru-RU" sz="1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 часа 55 минут (235 </a:t>
            </a:r>
            <a:r>
              <a:rPr lang="ru-RU" sz="1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минут</a:t>
            </a:r>
            <a:r>
              <a:rPr lang="ru-RU" sz="1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ru-RU" sz="1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62905" y="6075144"/>
            <a:ext cx="8177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</a:rPr>
              <a:t>При выполнении заданий разрешается пользоваться </a:t>
            </a:r>
            <a:r>
              <a:rPr lang="ru-RU" sz="1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линейкой, необходимые справочные материалы выдаются вместе с КИМ</a:t>
            </a:r>
            <a:endParaRPr lang="ru-RU" sz="18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85" y="-26988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23940" y="188640"/>
            <a:ext cx="5368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Профильный ЕГЭ по математике</a:t>
            </a:r>
            <a:endParaRPr lang="ru-RU" sz="20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763976"/>
            <a:ext cx="471601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 уровню сложности: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задания 1-9 – базовый уровень;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10- 19 – повышенный уровень;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20 и 21 – высокий уровень сложности.</a:t>
            </a:r>
          </a:p>
          <a:p>
            <a:pPr algn="just"/>
            <a:endParaRPr lang="ru-RU" sz="18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/>
            <a:endParaRPr lang="ru-RU" sz="18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Задание с кратким ответом (1-14) считается выполненным, если верный ответ записан зафиксирован в бланке ответов № 1 в виде целого числа и конечной десятичной дроби. При выполнении заданий с развернутым ответом части 2 в 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бланке ответов №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2 должно быть записано полное обоснованное решение и ответ для каждой задачи. </a:t>
            </a:r>
            <a:endParaRPr lang="ru-RU" sz="1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4748064" y="1608546"/>
            <a:ext cx="406335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Правильное решение каждого из 1-14 заданий оценивается 1 баллом.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Задания с развернутым ответом оцениваются от 0 до 4 баллов. Полное правильное решение каждого из заданий 15-17 оценивается 2 баллами, каждого из заданий 18 и 19 – 3 баллами.</a:t>
            </a:r>
            <a:endParaRPr lang="ru-RU" sz="1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73995" y="5563982"/>
            <a:ext cx="55550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Максимальный первичный балл за работу – 34,</a:t>
            </a: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затем перевод в 100 балльную шкалу.</a:t>
            </a:r>
            <a:endParaRPr lang="ru-RU" sz="1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07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8514"/>
            <a:ext cx="2736304" cy="48335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31707" y="926823"/>
            <a:ext cx="317905" cy="4337090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ВОЗНАЯ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14939" y="778514"/>
            <a:ext cx="317905" cy="4738717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НУМЕРАЦИЯ</a:t>
            </a:r>
          </a:p>
        </p:txBody>
      </p:sp>
      <p:sp>
        <p:nvSpPr>
          <p:cNvPr id="8" name="Нашивка 7"/>
          <p:cNvSpPr/>
          <p:nvPr/>
        </p:nvSpPr>
        <p:spPr>
          <a:xfrm rot="10800000">
            <a:off x="3051266" y="1486229"/>
            <a:ext cx="369771" cy="3313558"/>
          </a:xfrm>
          <a:prstGeom prst="chevron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16632"/>
            <a:ext cx="4550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Изменение бланка № 1</a:t>
            </a:r>
            <a:endParaRPr lang="ru-RU" sz="2800" dirty="0"/>
          </a:p>
        </p:txBody>
      </p:sp>
      <p:pic>
        <p:nvPicPr>
          <p:cNvPr id="12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6131" y="591164"/>
            <a:ext cx="404223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47" y="3214383"/>
            <a:ext cx="1723143" cy="31302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67" y="2612817"/>
            <a:ext cx="1713706" cy="31302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627" y="2196218"/>
            <a:ext cx="1783146" cy="313024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60666" y="6190735"/>
            <a:ext cx="92046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Бланк регистрации, бланк ответов № 2 и дополнительный бланк ответов № 2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остались без 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41095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1" y="-26988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16632"/>
            <a:ext cx="4550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Изменение бланка № 1</a:t>
            </a:r>
            <a:endParaRPr lang="ru-RU" sz="2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627" y="2196218"/>
            <a:ext cx="1783146" cy="3130240"/>
          </a:xfrm>
          <a:prstGeom prst="rect">
            <a:avLst/>
          </a:prstGeom>
        </p:spPr>
      </p:pic>
      <p:pic>
        <p:nvPicPr>
          <p:cNvPr id="17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90" y="614364"/>
            <a:ext cx="38481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14364"/>
            <a:ext cx="38481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038561" y="3058875"/>
            <a:ext cx="720725" cy="792162"/>
          </a:xfrm>
          <a:prstGeom prst="rightArrow">
            <a:avLst>
              <a:gd name="adj1" fmla="val 50000"/>
              <a:gd name="adj2" fmla="val 25000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2108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Минимальный пороговый балл</a:t>
            </a:r>
            <a:endParaRPr lang="ru-RU" sz="2800" dirty="0"/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104583"/>
              </p:ext>
            </p:extLst>
          </p:nvPr>
        </p:nvGraphicFramePr>
        <p:xfrm>
          <a:off x="0" y="639852"/>
          <a:ext cx="7143799" cy="471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0865"/>
                <a:gridCol w="913830"/>
                <a:gridCol w="979104"/>
              </a:tblGrid>
              <a:tr h="39290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nstantia" panose="02030602050306030303" pitchFamily="18" charset="0"/>
                        </a:rPr>
                        <a:t>Предмет </a:t>
                      </a:r>
                      <a:endParaRPr lang="ru-RU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nstantia" panose="02030602050306030303" pitchFamily="18" charset="0"/>
                        </a:rPr>
                        <a:t>2014</a:t>
                      </a:r>
                      <a:endParaRPr lang="ru-RU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nstantia" panose="02030602050306030303" pitchFamily="18" charset="0"/>
                        </a:rPr>
                        <a:t>2015</a:t>
                      </a:r>
                      <a:endParaRPr lang="ru-RU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Русский язык</a:t>
                      </a:r>
                      <a:endParaRPr lang="ru-RU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36</a:t>
                      </a:r>
                      <a:endParaRPr lang="ru-RU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36</a:t>
                      </a:r>
                      <a:endParaRPr lang="ru-RU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Constantia" panose="02030602050306030303" pitchFamily="18" charset="0"/>
                        </a:rPr>
                        <a:t>Математика </a:t>
                      </a:r>
                      <a:endParaRPr lang="ru-RU" dirty="0">
                        <a:solidFill>
                          <a:srgbClr val="FF000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Constantia" panose="02030602050306030303" pitchFamily="18" charset="0"/>
                        </a:rPr>
                        <a:t>24, 20</a:t>
                      </a:r>
                      <a:endParaRPr lang="ru-RU" dirty="0">
                        <a:solidFill>
                          <a:srgbClr val="FF000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Constantia" panose="02030602050306030303" pitchFamily="18" charset="0"/>
                        </a:rPr>
                        <a:t>27</a:t>
                      </a:r>
                      <a:endParaRPr lang="ru-RU" dirty="0">
                        <a:solidFill>
                          <a:srgbClr val="FF000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Физика </a:t>
                      </a:r>
                      <a:endParaRPr lang="ru-RU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36</a:t>
                      </a:r>
                      <a:endParaRPr lang="ru-RU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36</a:t>
                      </a:r>
                      <a:endParaRPr lang="ru-RU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Химия </a:t>
                      </a:r>
                      <a:endParaRPr lang="ru-RU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36</a:t>
                      </a:r>
                      <a:endParaRPr lang="ru-RU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36</a:t>
                      </a:r>
                      <a:endParaRPr lang="ru-RU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Информатика и ИКТ</a:t>
                      </a:r>
                      <a:endParaRPr lang="ru-RU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40</a:t>
                      </a:r>
                      <a:endParaRPr lang="ru-RU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40</a:t>
                      </a:r>
                      <a:endParaRPr lang="ru-RU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Биология </a:t>
                      </a:r>
                      <a:endParaRPr lang="ru-RU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36</a:t>
                      </a:r>
                      <a:endParaRPr lang="ru-RU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36</a:t>
                      </a:r>
                      <a:endParaRPr lang="ru-RU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История </a:t>
                      </a:r>
                      <a:endParaRPr lang="ru-RU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32</a:t>
                      </a:r>
                      <a:endParaRPr lang="ru-RU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32</a:t>
                      </a:r>
                      <a:endParaRPr lang="ru-RU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География </a:t>
                      </a:r>
                      <a:endParaRPr lang="ru-RU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37</a:t>
                      </a:r>
                      <a:endParaRPr lang="ru-RU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37</a:t>
                      </a:r>
                      <a:endParaRPr lang="ru-RU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Constantia" panose="02030602050306030303" pitchFamily="18" charset="0"/>
                        </a:rPr>
                        <a:t>Обществознание </a:t>
                      </a:r>
                      <a:endParaRPr lang="ru-RU" dirty="0">
                        <a:solidFill>
                          <a:srgbClr val="FF000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Constantia" panose="02030602050306030303" pitchFamily="18" charset="0"/>
                        </a:rPr>
                        <a:t>39</a:t>
                      </a:r>
                      <a:endParaRPr lang="ru-RU" dirty="0">
                        <a:solidFill>
                          <a:srgbClr val="FF000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  <a:latin typeface="Constantia" panose="02030602050306030303" pitchFamily="18" charset="0"/>
                        </a:rPr>
                        <a:t>42</a:t>
                      </a:r>
                      <a:endParaRPr lang="ru-RU" dirty="0">
                        <a:solidFill>
                          <a:srgbClr val="FF000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Литература</a:t>
                      </a:r>
                      <a:endParaRPr lang="ru-RU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32</a:t>
                      </a:r>
                      <a:endParaRPr lang="ru-RU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32</a:t>
                      </a:r>
                      <a:endParaRPr lang="ru-RU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Constantia" panose="02030602050306030303" pitchFamily="18" charset="0"/>
                        </a:rPr>
                        <a:t>Иностранные языки</a:t>
                      </a:r>
                      <a:endParaRPr lang="ru-RU" dirty="0">
                        <a:solidFill>
                          <a:srgbClr val="FF000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Constantia" panose="02030602050306030303" pitchFamily="18" charset="0"/>
                        </a:rPr>
                        <a:t>20</a:t>
                      </a:r>
                      <a:endParaRPr lang="ru-RU" dirty="0">
                        <a:solidFill>
                          <a:srgbClr val="FF000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Constantia" panose="02030602050306030303" pitchFamily="18" charset="0"/>
                        </a:rPr>
                        <a:t>22</a:t>
                      </a:r>
                      <a:endParaRPr lang="ru-RU" dirty="0">
                        <a:solidFill>
                          <a:srgbClr val="FF000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1355318348_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7468" y="891050"/>
            <a:ext cx="1653295" cy="1240666"/>
          </a:xfrm>
          <a:prstGeom prst="rect">
            <a:avLst/>
          </a:prstGeom>
        </p:spPr>
      </p:pic>
      <p:pic>
        <p:nvPicPr>
          <p:cNvPr id="9" name="Рисунок 8" descr="371b7eae49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7468" y="2115186"/>
            <a:ext cx="1621275" cy="1286207"/>
          </a:xfrm>
          <a:prstGeom prst="rect">
            <a:avLst/>
          </a:prstGeom>
        </p:spPr>
      </p:pic>
      <p:pic>
        <p:nvPicPr>
          <p:cNvPr id="10" name="Содержимое 7" descr="Рисунок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7468" y="3411330"/>
            <a:ext cx="1656184" cy="1240706"/>
          </a:xfrm>
          <a:prstGeom prst="rect">
            <a:avLst/>
          </a:prstGeom>
        </p:spPr>
      </p:pic>
      <p:pic>
        <p:nvPicPr>
          <p:cNvPr id="11" name="Рисунок 10" descr="c4d672b8b69f3f28de617c7af4ce353d03a8ecd1-400x3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7468" y="4635466"/>
            <a:ext cx="1656184" cy="136815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468" y="5436162"/>
            <a:ext cx="7086812" cy="920188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Распоряжение </a:t>
            </a:r>
            <a:r>
              <a:rPr lang="ru-RU" sz="1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Рособрнадзора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от 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04.09.2014 </a:t>
            </a:r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№ 1701-01</a:t>
            </a:r>
            <a:endParaRPr lang="ru-RU" sz="1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2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"/>
            <a:ext cx="9217024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4"/>
          <p:cNvSpPr txBox="1">
            <a:spLocks/>
          </p:cNvSpPr>
          <p:nvPr/>
        </p:nvSpPr>
        <p:spPr>
          <a:xfrm>
            <a:off x="758562" y="331912"/>
            <a:ext cx="7125805" cy="5768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Дополнительные «сервисы» ЕГЭ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18434" name="Picture 2" descr="http://rono.rusedu.net/gallery/3182/inostrannyi_yazyk_plak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" y="-15389"/>
            <a:ext cx="9217922" cy="638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0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2108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14340" name="Picture 4" descr="http://www.ege.edu.ru/common/upload/img/infogr/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-22108"/>
            <a:ext cx="4536504" cy="68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8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2108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506" name="Picture 2" descr="http://rcoi12.ru/wordpress/wp-content/uploads/2014/09/77927__137795_origi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704856" cy="586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 txBox="1">
            <a:spLocks/>
          </p:cNvSpPr>
          <p:nvPr/>
        </p:nvSpPr>
        <p:spPr>
          <a:xfrm>
            <a:off x="4716016" y="-3491869"/>
            <a:ext cx="59766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490" y="1559111"/>
            <a:ext cx="3790823" cy="1144697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При проведении экзамена по иностранному языку в экзамен будет включен раздел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«Говорение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» на добровольной основе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0489" y="3909053"/>
            <a:ext cx="3781720" cy="1111411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Иностранный язык оценивается как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один предмет.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Апелляция к предмету целиком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endParaRPr lang="ru-RU" sz="1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145" y="5253203"/>
            <a:ext cx="3769065" cy="1164131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endParaRPr lang="ru-RU" sz="14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Баллы:</a:t>
            </a:r>
          </a:p>
          <a:p>
            <a:pPr>
              <a:spcBef>
                <a:spcPct val="0"/>
              </a:spcBef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письмо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80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баллов;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устная часть  -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 баллов;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минимальный балл – 22</a:t>
            </a:r>
          </a:p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17581" y="1539193"/>
            <a:ext cx="3823987" cy="1144720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Процедура сдачи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автоматизирована:</a:t>
            </a:r>
          </a:p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АРМ участника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для записи, потоковой записи и прослу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ш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ивания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0490" y="2948949"/>
            <a:ext cx="3790822" cy="768084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endParaRPr lang="ru-RU" sz="14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расписании отдельные дни для устной части,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 дня в июне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17581" y="2948949"/>
            <a:ext cx="3843706" cy="538447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Электронная подпись члена ГЭК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5219" y="356659"/>
            <a:ext cx="8236348" cy="546869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</a:rPr>
              <a:t>Устная часть по иностранному языку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20" name="Нашивка 19"/>
          <p:cNvSpPr/>
          <p:nvPr/>
        </p:nvSpPr>
        <p:spPr>
          <a:xfrm rot="5400000">
            <a:off x="4412118" y="93819"/>
            <a:ext cx="422549" cy="2468199"/>
          </a:xfrm>
          <a:prstGeom prst="chevron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49" y="3696439"/>
            <a:ext cx="3293592" cy="29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3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2108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2074" y="1481053"/>
            <a:ext cx="3443439" cy="1144697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Участвуют 43 региона, в том числе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Пензенская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область</a:t>
            </a:r>
          </a:p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26 февраля 2015 г.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2073" y="3689298"/>
            <a:ext cx="3443438" cy="1056117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Участники: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100 человек</a:t>
            </a:r>
            <a:endParaRPr lang="ru-RU" sz="1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9165" y="1461135"/>
            <a:ext cx="3823987" cy="4736443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marL="358775" indent="-358775" algn="ctr"/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Процедура сдачи экзамена полностью автоматизирована и будет проходить за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компьютером и подключенной гарнитурой. 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Экзаменуемый в форме монологических высказываний дает последовательно ответы на задания, а запись устных ответов осуществляется на электронный носитель. Участник ЕГЭ будет иметь возможность проверить качество записи своего голоса как перед экзаменом, так и после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экзамена</a:t>
            </a:r>
            <a:endParaRPr lang="ru-RU" sz="1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2073" y="2709382"/>
            <a:ext cx="3443439" cy="768084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1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ППЭ 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– лицей №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55 г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.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Пензы </a:t>
            </a:r>
            <a:endParaRPr lang="ru-RU" sz="1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36903"/>
            <a:ext cx="8236348" cy="546869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</a:rPr>
              <a:t>Апробация раздела «говорения»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</a:rPr>
              <a:t>по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</a:rPr>
              <a:t>иностранному языку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12" name="Нашивка 11"/>
          <p:cNvSpPr/>
          <p:nvPr/>
        </p:nvSpPr>
        <p:spPr>
          <a:xfrm rot="5400000">
            <a:off x="4230427" y="-125937"/>
            <a:ext cx="422549" cy="2468199"/>
          </a:xfrm>
          <a:prstGeom prst="chevron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049068" y="2183890"/>
            <a:ext cx="316912" cy="3290932"/>
          </a:xfrm>
          <a:prstGeom prst="chevron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804" y="4936209"/>
            <a:ext cx="3443439" cy="1248139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Для проведения устного экзамена используется два типа аудиторий: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подготовки и проведения 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5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2108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251520" y="188640"/>
            <a:ext cx="8068057" cy="94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ru-RU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Порядок проведения ГИА по образовательным программам среднего общего образования, утвержденный приказом </a:t>
            </a:r>
            <a:r>
              <a:rPr lang="ru-RU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Минобрнауки</a:t>
            </a:r>
            <a:r>
              <a:rPr lang="ru-RU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России</a:t>
            </a:r>
            <a:r>
              <a:rPr lang="ru-RU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26.12.2013г. № 1400)</a:t>
            </a:r>
            <a:endParaRPr lang="ru-RU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362" name="Picture 2" descr="http://rono.rusedu.net/gallery/3182/kim_izmeneniya_palk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8396"/>
            <a:ext cx="9143742" cy="605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1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423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-423"/>
            <a:ext cx="5433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Совершенствование</a:t>
            </a:r>
            <a:r>
              <a:rPr 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 структуры КИМ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-126271"/>
            <a:ext cx="2366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Изменения </a:t>
            </a:r>
            <a:r>
              <a:rPr lang="ru-RU" b="1" dirty="0">
                <a:solidFill>
                  <a:srgbClr val="C0000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 ЕГЭ 2015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5496" y="1131401"/>
            <a:ext cx="3672409" cy="48965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0"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Изменение содержания КИМ в соответствии с требованиями ФГОС;</a:t>
            </a:r>
          </a:p>
          <a:p>
            <a:pPr marL="3175" indent="0"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Увеличение числа заданий </a:t>
            </a:r>
            <a:br>
              <a:rPr lang="ru-RU" alt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 кратким и развернутым ответом и частичное сокращение количества заданий </a:t>
            </a:r>
            <a:r>
              <a:rPr lang="en-US" alt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</a:t>
            </a:r>
            <a:r>
              <a:rPr lang="ru-RU" alt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выбором одного ответа;</a:t>
            </a:r>
          </a:p>
          <a:p>
            <a:pPr marL="3175" indent="0"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Сквозная нумерация заданий без указания типа заданий </a:t>
            </a:r>
            <a:br>
              <a:rPr lang="ru-RU" alt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(А, В, С)</a:t>
            </a:r>
          </a:p>
        </p:txBody>
      </p:sp>
      <p:graphicFrame>
        <p:nvGraphicFramePr>
          <p:cNvPr id="7" name="Group 1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385174"/>
              </p:ext>
            </p:extLst>
          </p:nvPr>
        </p:nvGraphicFramePr>
        <p:xfrm>
          <a:off x="3838837" y="458506"/>
          <a:ext cx="5269667" cy="6342523"/>
        </p:xfrm>
        <a:graphic>
          <a:graphicData uri="http://schemas.openxmlformats.org/drawingml/2006/table">
            <a:tbl>
              <a:tblPr/>
              <a:tblGrid>
                <a:gridCol w="1896204"/>
                <a:gridCol w="1840469"/>
                <a:gridCol w="1532994"/>
              </a:tblGrid>
              <a:tr h="117609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Предметы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Количество заданий </a:t>
                      </a:r>
                      <a:b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с кратким </a:t>
                      </a:r>
                      <a:b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ответом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Количество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заданий с развернутым ответом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286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Русский язык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528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Математика (Профильный)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Математика (Базовый)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86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Физика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86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Химия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86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Биология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86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География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003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Обществознание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86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История 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86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Литература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86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Информатика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6675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Иностранные языки</a:t>
                      </a: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8" name="Нашивка 7"/>
          <p:cNvSpPr/>
          <p:nvPr/>
        </p:nvSpPr>
        <p:spPr>
          <a:xfrm>
            <a:off x="3419872" y="1934207"/>
            <a:ext cx="360040" cy="3290932"/>
          </a:xfrm>
          <a:prstGeom prst="chevron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2108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4" name="Picture 2" descr="http://www.ege.edu.ru/common/upload/img/infogr/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012"/>
            <a:ext cx="4968552" cy="687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91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6988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88640"/>
            <a:ext cx="5433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Совершенствование</a:t>
            </a:r>
            <a:r>
              <a:rPr 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 структуры КИМ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96752"/>
            <a:ext cx="1006512" cy="1224136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1276506" y="650305"/>
            <a:ext cx="7499176" cy="4824412"/>
          </a:xfrm>
          <a:prstGeom prst="rect">
            <a:avLst/>
          </a:prstGeom>
        </p:spPr>
        <p:txBody>
          <a:bodyPr rtlCol="0"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Изменилось количество частей и заданий в экзаменационной работе (количество заданий сократилось с 39 до 25)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Изменен формат заданий работы 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Изменен максимальный балл за выполнение работы (уменьшен с 64 до 55).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При проверке понимания лексического значения слова в содержание экзаменационного теста включена работа со словарной статьёй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2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6988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88640"/>
            <a:ext cx="5433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Совершенствование</a:t>
            </a:r>
            <a:r>
              <a:rPr 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 структуры КИМ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0728"/>
            <a:ext cx="989727" cy="1224136"/>
          </a:xfrm>
          <a:prstGeom prst="rect">
            <a:avLst/>
          </a:prstGeom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989726" y="628178"/>
            <a:ext cx="8154273" cy="6329213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7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Оптимизирована структура экзаменационной работы: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7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    </a:t>
            </a:r>
            <a:r>
              <a:rPr lang="ru-RU" sz="6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в каждом из пяти содержательных блоков-модулей сокращено по одному заданию на   выбор и запись одного правильного ответа из предложенного перечня ответов;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задания на обращения к социальным реалиям (4, 9, 16, 20) в блоках «Человек. Общество. Познание. Духовная культура», «Экономика», «Политика» и «Право», а также задание 12 в блоке «Социальные отношения», направленное на поиск социальной информации, представленной в различных знаковых системах (таблица, диаграмма), даны в виде задания на множественный выбор (по типу бывших В4 и В7);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за счет изменения структуры каждого из пяти содержательных блоков-модулей в каждом варианте КИМ блок заданий, направленных на проверку определенных умений (бывшее В1–В8), сократился на два задания (бывшие В4 и В7)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под № 21 введено задание, проверяющее знание основ конституционного строя РФ, а также прав и свобод человека и гражданина.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общее количество заданий работы сократилось на одно задание (36 вместо 37).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6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Изменен максимальный первичный балл за выполнение всей работы (62 вместо 60).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6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Изменена форма записи ответа на каждое из заданий 1, 2, 5–7, 10, 13, 14, 17, 18, 23: в КИМ 2015 г. требуется записывать цифру, соответствующую номеру правильного ответа.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6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Усовершенствованы критерии оценивания заданий 32 (бывшее С5), 35 (бывшее С8), 36 (бывшее С9).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6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Увеличено время выполнения работы с 210 до 235 минут.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6800" dirty="0"/>
          </a:p>
        </p:txBody>
      </p:sp>
    </p:spTree>
    <p:extLst>
      <p:ext uri="{BB962C8B-B14F-4D97-AF65-F5344CB8AC3E}">
        <p14:creationId xmlns:p14="http://schemas.microsoft.com/office/powerpoint/2010/main" val="4245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2108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368" name="Picture 8" descr="http://www.ege.edu.ru/common/upload/img/infogr/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9" y="158784"/>
            <a:ext cx="4608413" cy="638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ege.edu.ru/common/upload/img/infogr/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13" y="158784"/>
            <a:ext cx="4606287" cy="637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9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6988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88640"/>
            <a:ext cx="5433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Совершенствование</a:t>
            </a:r>
            <a:r>
              <a:rPr 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 структуры КИМ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80728"/>
            <a:ext cx="921080" cy="1194915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331640" y="963613"/>
            <a:ext cx="7324220" cy="52562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Calibri" pitchFamily="34" charset="0"/>
              <a:buAutoNum type="arabicParenR"/>
            </a:pP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Изменена структура варианта КИМ: каждый вариант состоит из двух частей (все задания с выбором ответа и с кратким ответом (не считая расчетных задач) объединены в одну часть работы в связи с изменением формы бланка ответов № 1). Задания в варианте представлены в режиме сквозной нумерации без буквенных обозначений А, В, С.</a:t>
            </a:r>
          </a:p>
          <a:p>
            <a:pPr marL="514350" indent="-514350" algn="just">
              <a:buFont typeface="Calibri" pitchFamily="34" charset="0"/>
              <a:buAutoNum type="arabicParenR"/>
            </a:pP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Число заданий сокращено с 35 до 32. При этом на два задания уменьшено число расчетных задач, входящих в последнюю часть работы, и на  одно задание уменьшено число заданий базового уровня по электродинамике.</a:t>
            </a:r>
          </a:p>
        </p:txBody>
      </p:sp>
    </p:spTree>
    <p:extLst>
      <p:ext uri="{BB962C8B-B14F-4D97-AF65-F5344CB8AC3E}">
        <p14:creationId xmlns:p14="http://schemas.microsoft.com/office/powerpoint/2010/main" val="39583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88640"/>
            <a:ext cx="5433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Совершенствование</a:t>
            </a:r>
            <a:r>
              <a:rPr 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 структуры КИМ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846679"/>
            <a:ext cx="1008112" cy="1253328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1619672" y="1224136"/>
            <a:ext cx="6696744" cy="4525963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endParaRPr lang="ru-RU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1) Уменьшено число заданий в экзаменационной работе с 50 до 40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2) Уменьшено число заданий с выбором одного верного ответа с 36 до 25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3) Увеличено число заданий с развернутым ответом с 6 до 7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333" y="173831"/>
            <a:ext cx="7344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Принципиальных изменений</a:t>
            </a:r>
            <a:r>
              <a:rPr lang="ru-RU" sz="20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структуры </a:t>
            </a:r>
            <a:r>
              <a:rPr lang="ru-RU" sz="20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КИМ нет </a:t>
            </a:r>
            <a:endParaRPr lang="ru-RU" sz="20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980728"/>
            <a:ext cx="1296144" cy="15690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956" y="2225503"/>
            <a:ext cx="1440160" cy="17433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967" y="1196751"/>
            <a:ext cx="1403648" cy="18447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2232293"/>
            <a:ext cx="1347730" cy="18483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7967" y="3573016"/>
            <a:ext cx="1403648" cy="191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9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6988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519715" y="188640"/>
            <a:ext cx="8068057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Сроки внесения сведений в РИС</a:t>
            </a:r>
            <a:endParaRPr lang="ru-RU" sz="2000" b="1" dirty="0">
              <a:solidFill>
                <a:srgbClr val="C00000"/>
              </a:solidFill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936818"/>
              </p:ext>
            </p:extLst>
          </p:nvPr>
        </p:nvGraphicFramePr>
        <p:xfrm>
          <a:off x="251520" y="836712"/>
          <a:ext cx="8784976" cy="5056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/>
                <a:gridCol w="3240360"/>
              </a:tblGrid>
              <a:tr h="457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 smtClean="0">
                          <a:latin typeface="Constantia" panose="02030602050306030303" pitchFamily="18" charset="0"/>
                        </a:rPr>
                        <a:t>Данные</a:t>
                      </a:r>
                      <a:endParaRPr lang="ru-RU" sz="1800" dirty="0">
                        <a:latin typeface="Constantia" panose="02030602050306030303" pitchFamily="18" charset="0"/>
                      </a:endParaRPr>
                    </a:p>
                  </a:txBody>
                  <a:tcPr marL="68585" marR="68585" marT="45738" marB="457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 smtClean="0">
                          <a:latin typeface="Constantia" panose="02030602050306030303" pitchFamily="18" charset="0"/>
                        </a:rPr>
                        <a:t>Внесение в РИС</a:t>
                      </a:r>
                      <a:endParaRPr lang="ru-RU" sz="1800" dirty="0">
                        <a:latin typeface="Constantia" panose="02030602050306030303" pitchFamily="18" charset="0"/>
                      </a:endParaRPr>
                    </a:p>
                  </a:txBody>
                  <a:tcPr marL="68585" marR="68585" marT="45738" marB="45738" anchor="ctr"/>
                </a:tc>
              </a:tr>
              <a:tr h="39074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Сбор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 сведений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68580" marR="68580" marT="45727" marB="45727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79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Сведения об ОИВ субъекта Российской Федерации, РЦОИ, МОУО, ОО, о выпускниках текущего года</a:t>
                      </a:r>
                    </a:p>
                    <a:p>
                      <a:pPr algn="just" fontAlgn="t"/>
                      <a:endParaRPr lang="ru-RU" sz="1800" b="0" i="0" kern="1200" dirty="0" smtClean="0">
                        <a:solidFill>
                          <a:srgbClr val="002060"/>
                        </a:solidFill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</a:txBody>
                  <a:tcPr marL="7145" marR="7145" marT="952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05.11.2014</a:t>
                      </a:r>
                    </a:p>
                  </a:txBody>
                  <a:tcPr marL="7145" marR="7145" marT="9528" marB="0" anchor="ctr"/>
                </a:tc>
              </a:tr>
              <a:tr h="3907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Сведения о ППЭ, включая информацию об аудиторном фонде</a:t>
                      </a:r>
                    </a:p>
                    <a:p>
                      <a:pPr algn="just" fontAlgn="ctr"/>
                      <a:endParaRPr lang="ru-RU" sz="1800" b="0" i="0" kern="1200" dirty="0" smtClean="0">
                        <a:solidFill>
                          <a:srgbClr val="002060"/>
                        </a:solidFill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</a:txBody>
                  <a:tcPr marL="7145" marR="714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05.11.2014</a:t>
                      </a:r>
                    </a:p>
                  </a:txBody>
                  <a:tcPr marL="7145" marR="7145" marT="9528" marB="0" anchor="ctr"/>
                </a:tc>
              </a:tr>
              <a:tr h="4667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Сведения об участниках проведения итогового сочинения (изложения)</a:t>
                      </a:r>
                    </a:p>
                    <a:p>
                      <a:pPr algn="just" fontAlgn="ctr"/>
                      <a:endParaRPr lang="ru-RU" sz="1800" b="0" i="0" kern="1200" dirty="0" smtClean="0">
                        <a:solidFill>
                          <a:srgbClr val="002060"/>
                        </a:solidFill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</a:txBody>
                  <a:tcPr marL="7145" marR="714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05.11.2014</a:t>
                      </a:r>
                    </a:p>
                  </a:txBody>
                  <a:tcPr marL="7145" marR="7145" marT="9528" marB="0" anchor="ctr"/>
                </a:tc>
              </a:tr>
              <a:tr h="3907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Сведения о категориях участников ГИА</a:t>
                      </a:r>
                    </a:p>
                    <a:p>
                      <a:pPr algn="just" fontAlgn="ctr"/>
                      <a:endParaRPr lang="ru-RU" sz="1800" b="0" i="0" kern="1200" dirty="0" smtClean="0">
                        <a:solidFill>
                          <a:srgbClr val="002060"/>
                        </a:solidFill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</a:txBody>
                  <a:tcPr marL="7145" marR="714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05.11.2014</a:t>
                      </a:r>
                    </a:p>
                  </a:txBody>
                  <a:tcPr marL="7145" marR="7145" marT="9528" marB="0" anchor="ctr"/>
                </a:tc>
              </a:tr>
              <a:tr h="6954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Сведения об участниках ГИА всех категорий с указанием перечня общеобразовательных предметов, выбранных для сдачи ГИА,сведения о форме ГИА</a:t>
                      </a:r>
                    </a:p>
                  </a:txBody>
                  <a:tcPr marL="7145" marR="714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28.11.2014 или </a:t>
                      </a:r>
                      <a:r>
                        <a:rPr lang="ru-RU" sz="2400" b="1" i="0" kern="1200" dirty="0" smtClean="0">
                          <a:solidFill>
                            <a:srgbClr val="C0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30.01.2015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 ( в зависимости от сроков регистрации)</a:t>
                      </a:r>
                    </a:p>
                  </a:txBody>
                  <a:tcPr marL="7145" marR="7145" marT="952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6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6988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519715" y="188640"/>
            <a:ext cx="8068057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Сроки внесения сведений в РИС</a:t>
            </a:r>
            <a:endParaRPr lang="ru-RU" sz="2000" b="1" dirty="0">
              <a:solidFill>
                <a:srgbClr val="C00000"/>
              </a:solidFill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92223"/>
              </p:ext>
            </p:extLst>
          </p:nvPr>
        </p:nvGraphicFramePr>
        <p:xfrm>
          <a:off x="107504" y="771358"/>
          <a:ext cx="8712968" cy="5595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7803"/>
                <a:gridCol w="3075165"/>
              </a:tblGrid>
              <a:tr h="457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 smtClean="0">
                          <a:latin typeface="Constantia" panose="02030602050306030303" pitchFamily="18" charset="0"/>
                        </a:rPr>
                        <a:t>Данные</a:t>
                      </a:r>
                      <a:endParaRPr lang="ru-RU" sz="1800" dirty="0">
                        <a:latin typeface="Constantia" panose="02030602050306030303" pitchFamily="18" charset="0"/>
                      </a:endParaRPr>
                    </a:p>
                  </a:txBody>
                  <a:tcPr marL="68585" marR="68585" marT="45738" marB="457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 smtClean="0">
                          <a:latin typeface="Constantia" panose="02030602050306030303" pitchFamily="18" charset="0"/>
                        </a:rPr>
                        <a:t>Внесение в РИС</a:t>
                      </a:r>
                      <a:endParaRPr lang="ru-RU" sz="1800" dirty="0">
                        <a:latin typeface="Constantia" panose="02030602050306030303" pitchFamily="18" charset="0"/>
                      </a:endParaRPr>
                    </a:p>
                  </a:txBody>
                  <a:tcPr marL="68585" marR="68585" marT="45738" marB="45738" anchor="ctr"/>
                </a:tc>
              </a:tr>
              <a:tr h="39074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Сбор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 сведений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68580" marR="68580" marT="45727" marB="45727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7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Отнесение участника итогового сочинения (изложения) к категории лиц с ограниченными возможностями здоровья, детей-инвалидов или инвалидов </a:t>
                      </a:r>
                    </a:p>
                    <a:p>
                      <a:pPr algn="just" fontAlgn="ctr"/>
                      <a:endParaRPr lang="ru-RU" sz="1800" b="0" kern="1200" dirty="0" smtClean="0">
                        <a:solidFill>
                          <a:srgbClr val="002060"/>
                        </a:solidFill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</a:txBody>
                  <a:tcPr marL="7145" marR="7145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12.11.2014, 21.01.2015, 23.04.2015</a:t>
                      </a:r>
                    </a:p>
                  </a:txBody>
                  <a:tcPr marL="7145" marR="7145" marT="9519" marB="0" anchor="ctr"/>
                </a:tc>
              </a:tr>
              <a:tr h="466797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Сведения о работниках ППЭ (руководители, организаторы, ассистенты, общественные наблюдатели), реквизиты акта ОИВ для ГИА.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Сведения о членах ГЭК, которым не предполагается выдача электронных подписей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 smtClean="0">
                        <a:solidFill>
                          <a:srgbClr val="002060"/>
                        </a:solidFill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</a:txBody>
                  <a:tcPr marL="7145" marR="7145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29.01.2015 или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05.03.2015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или </a:t>
                      </a: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20.03.201</a:t>
                      </a: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 (в зависимости от этапа)</a:t>
                      </a:r>
                    </a:p>
                  </a:txBody>
                  <a:tcPr marL="7145" marR="7145" marT="9519" marB="0" anchor="ctr"/>
                </a:tc>
              </a:tr>
              <a:tr h="3907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Наличие допуска к прохождению ГИА</a:t>
                      </a:r>
                    </a:p>
                    <a:p>
                      <a:pPr algn="just" fontAlgn="ctr"/>
                      <a:endParaRPr lang="ru-RU" sz="1800" b="0" kern="1200" dirty="0" smtClean="0">
                        <a:solidFill>
                          <a:srgbClr val="002060"/>
                        </a:solidFill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</a:txBody>
                  <a:tcPr marL="7145" marR="7145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в течение 2 дней со дня принятия решения</a:t>
                      </a:r>
                    </a:p>
                  </a:txBody>
                  <a:tcPr marL="7145" marR="7145" marT="9519" marB="0" anchor="ctr"/>
                </a:tc>
              </a:tr>
              <a:tr h="3907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Отнесение участника ГИА к категории лиц с ограниченными возможностями здоровья, детей-инвалидов или инвалидов </a:t>
                      </a:r>
                    </a:p>
                    <a:p>
                      <a:pPr algn="just" fontAlgn="ctr"/>
                      <a:endParaRPr lang="ru-RU" sz="1800" b="0" kern="1200" dirty="0" smtClean="0">
                        <a:solidFill>
                          <a:srgbClr val="002060"/>
                        </a:solidFill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</a:txBody>
                  <a:tcPr marL="7145" marR="7145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в течение 2 дней со дня получения сведений</a:t>
                      </a:r>
                    </a:p>
                  </a:txBody>
                  <a:tcPr marL="7145" marR="7145" marT="951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9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2108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2987824" y="118634"/>
            <a:ext cx="5540323" cy="186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700" b="1" dirty="0" smtClean="0">
                <a:solidFill>
                  <a:srgbClr val="00206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Приказ </a:t>
            </a:r>
            <a:r>
              <a:rPr lang="ru-RU" sz="1700" b="1" dirty="0" err="1" smtClean="0">
                <a:solidFill>
                  <a:srgbClr val="00206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Минобрнауки</a:t>
            </a:r>
            <a:r>
              <a:rPr lang="ru-RU" sz="1700" b="1" dirty="0" smtClean="0">
                <a:solidFill>
                  <a:srgbClr val="00206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России от 12.03.2014 № 177 «Об утверждении порядка и условий осуществления перевода обучающихся…»</a:t>
            </a:r>
            <a:r>
              <a:rPr lang="ru-RU" sz="1700" b="1" dirty="0" smtClean="0">
                <a:solidFill>
                  <a:srgbClr val="C0000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1700" b="1" dirty="0" smtClean="0">
                <a:solidFill>
                  <a:srgbClr val="C0000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Сроки мониторинга: до 09.02.2015, 06.03.2015, 06.04.2015, 07.05.2015, 05.06.2015, 01.07.2015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ru-RU" sz="17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5" t="13886" r="1600" b="-13032"/>
          <a:stretch/>
        </p:blipFill>
        <p:spPr bwMode="auto">
          <a:xfrm>
            <a:off x="-108520" y="1556792"/>
            <a:ext cx="8965629" cy="602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-22108"/>
            <a:ext cx="2836634" cy="107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96"/>
            <a:ext cx="9217024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482" name="Picture 2" descr="prohodnie_balli_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396"/>
            <a:ext cx="6264696" cy="684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2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6988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395536" y="2512"/>
            <a:ext cx="806805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1800" b="1" i="1" dirty="0" smtClean="0">
                <a:solidFill>
                  <a:srgbClr val="C0000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Порядок приема в вузы 2015 года</a:t>
            </a:r>
            <a:endParaRPr lang="ru-RU" sz="1800" b="1" i="1" dirty="0">
              <a:solidFill>
                <a:srgbClr val="C00000"/>
              </a:solidFill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5963" y="704280"/>
            <a:ext cx="3815531" cy="510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800" b="1" dirty="0">
                <a:solidFill>
                  <a:srgbClr val="002060"/>
                </a:solidFill>
                <a:latin typeface="Constantia" panose="02030602050306030303" pitchFamily="18" charset="0"/>
                <a:cs typeface="Arial" charset="0"/>
              </a:rPr>
              <a:t>МИНИСТЕРСТВО ОБРАЗОВАНИЯ И НАУКИ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1800" b="1" dirty="0">
                <a:solidFill>
                  <a:srgbClr val="002060"/>
                </a:solidFill>
                <a:latin typeface="Constantia" panose="02030602050306030303" pitchFamily="18" charset="0"/>
                <a:cs typeface="Arial" charset="0"/>
              </a:rPr>
              <a:t>РОССИЙСКОЙ ФЕДЕРАЦИИ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1800" b="1" dirty="0">
                <a:solidFill>
                  <a:srgbClr val="002060"/>
                </a:solidFill>
                <a:latin typeface="Constantia" panose="02030602050306030303" pitchFamily="18" charset="0"/>
                <a:cs typeface="Arial" charset="0"/>
              </a:rPr>
              <a:t>(МИНОБРНАУКИ РОССИИ)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sz="1800" b="1" dirty="0">
              <a:solidFill>
                <a:srgbClr val="002060"/>
              </a:solidFill>
              <a:latin typeface="Constantia" panose="02030602050306030303" pitchFamily="18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b="1" dirty="0">
                <a:solidFill>
                  <a:srgbClr val="002060"/>
                </a:solidFill>
                <a:latin typeface="Constantia" panose="02030602050306030303" pitchFamily="18" charset="0"/>
                <a:cs typeface="Arial" charset="0"/>
              </a:rPr>
              <a:t>ПРИКАЗ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1400" b="1" dirty="0">
                <a:solidFill>
                  <a:srgbClr val="002060"/>
                </a:solidFill>
                <a:latin typeface="Constantia" panose="02030602050306030303" pitchFamily="18" charset="0"/>
                <a:cs typeface="Arial" charset="0"/>
              </a:rPr>
              <a:t>от 28 июля 2014 г.                                                                          № 839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sz="1400" dirty="0">
              <a:solidFill>
                <a:srgbClr val="002060"/>
              </a:solidFill>
              <a:latin typeface="Constantia" panose="02030602050306030303" pitchFamily="18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1400" dirty="0">
                <a:solidFill>
                  <a:srgbClr val="002060"/>
                </a:solidFill>
                <a:latin typeface="Constantia" panose="02030602050306030303" pitchFamily="18" charset="0"/>
                <a:cs typeface="Arial" charset="0"/>
              </a:rPr>
              <a:t>г. Москва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sz="1400" dirty="0">
              <a:solidFill>
                <a:srgbClr val="002060"/>
              </a:solidFill>
              <a:latin typeface="Constantia" panose="02030602050306030303" pitchFamily="18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1800" dirty="0">
                <a:solidFill>
                  <a:srgbClr val="002060"/>
                </a:solidFill>
                <a:latin typeface="Constantia" panose="02030602050306030303" pitchFamily="18" charset="0"/>
                <a:cs typeface="Arial" charset="0"/>
              </a:rPr>
              <a:t>Об утверждении Порядка приема на обучение по образовательным программам высшего образования – программам </a:t>
            </a:r>
            <a:r>
              <a:rPr lang="ru-RU" altLang="ru-RU" sz="1800" dirty="0" err="1">
                <a:solidFill>
                  <a:srgbClr val="002060"/>
                </a:solidFill>
                <a:latin typeface="Constantia" panose="02030602050306030303" pitchFamily="18" charset="0"/>
                <a:cs typeface="Arial" charset="0"/>
              </a:rPr>
              <a:t>бакалавриата</a:t>
            </a:r>
            <a:r>
              <a:rPr lang="ru-RU" altLang="ru-RU" sz="1800" dirty="0">
                <a:solidFill>
                  <a:srgbClr val="002060"/>
                </a:solidFill>
                <a:latin typeface="Constantia" panose="02030602050306030303" pitchFamily="18" charset="0"/>
                <a:cs typeface="Arial" charset="0"/>
              </a:rPr>
              <a:t>, программам специалиста, программам магистратуры на 2015/16 учебный год 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sz="1400" dirty="0">
              <a:solidFill>
                <a:srgbClr val="002060"/>
              </a:solidFill>
              <a:latin typeface="Constantia" panose="02030602050306030303" pitchFamily="18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</a:pPr>
            <a:endParaRPr lang="ru-RU" altLang="ru-RU" sz="1400" dirty="0">
              <a:solidFill>
                <a:srgbClr val="002060"/>
              </a:solidFill>
              <a:cs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1400" i="1" dirty="0">
                <a:solidFill>
                  <a:srgbClr val="002060"/>
                </a:solidFill>
                <a:cs typeface="Arial" charset="0"/>
              </a:rPr>
              <a:t>зарегистрирован в Минюсте РФ № 33799 от 25.08.2014 г.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8490" y="5980910"/>
            <a:ext cx="8910507" cy="70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 b="1" dirty="0">
                <a:solidFill>
                  <a:srgbClr val="002060"/>
                </a:solidFill>
                <a:latin typeface="Constantia" panose="02030602050306030303" pitchFamily="18" charset="0"/>
                <a:cs typeface="Arial" charset="0"/>
              </a:rPr>
              <a:t>Учет индивидуальных достижений поступающих при приеме на обучение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321251" y="681031"/>
            <a:ext cx="4578178" cy="517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200" dirty="0" smtClean="0">
                <a:solidFill>
                  <a:srgbClr val="002060"/>
                </a:solidFill>
                <a:latin typeface="Constantia" panose="02030602050306030303" pitchFamily="18" charset="0"/>
                <a:cs typeface="Arial" charset="0"/>
              </a:rPr>
              <a:t>П. 44</a:t>
            </a:r>
            <a:r>
              <a:rPr lang="ru-RU" altLang="ru-RU" sz="2200" dirty="0">
                <a:solidFill>
                  <a:srgbClr val="002060"/>
                </a:solidFill>
                <a:latin typeface="Constantia" panose="02030602050306030303" pitchFamily="18" charset="0"/>
                <a:cs typeface="Arial" charset="0"/>
              </a:rPr>
              <a:t>. … начисляют баллы за следующие индивидуальные </a:t>
            </a:r>
            <a:r>
              <a:rPr lang="ru-RU" altLang="ru-RU" sz="2200" dirty="0" smtClean="0">
                <a:solidFill>
                  <a:srgbClr val="002060"/>
                </a:solidFill>
                <a:latin typeface="Constantia" panose="02030602050306030303" pitchFamily="18" charset="0"/>
                <a:cs typeface="Arial" charset="0"/>
              </a:rPr>
              <a:t>достижения: </a:t>
            </a:r>
          </a:p>
          <a:p>
            <a:pPr algn="just" eaLnBrk="1" hangingPunct="1"/>
            <a:r>
              <a:rPr lang="ru-RU" altLang="ru-RU" sz="2200" dirty="0" smtClean="0">
                <a:solidFill>
                  <a:srgbClr val="002060"/>
                </a:solidFill>
                <a:latin typeface="Constantia" panose="02030602050306030303" pitchFamily="18" charset="0"/>
                <a:cs typeface="Arial" charset="0"/>
              </a:rPr>
              <a:t>б</a:t>
            </a:r>
            <a:r>
              <a:rPr lang="ru-RU" altLang="ru-RU" sz="2200" dirty="0">
                <a:solidFill>
                  <a:srgbClr val="002060"/>
                </a:solidFill>
                <a:latin typeface="Constantia" panose="02030602050306030303" pitchFamily="18" charset="0"/>
                <a:cs typeface="Arial" charset="0"/>
              </a:rPr>
              <a:t>) наличие  аттестат о среднем общем образовании с </a:t>
            </a:r>
            <a:r>
              <a:rPr lang="ru-RU" altLang="ru-RU" sz="2200" dirty="0" smtClean="0">
                <a:solidFill>
                  <a:srgbClr val="002060"/>
                </a:solidFill>
                <a:latin typeface="Constantia" panose="02030602050306030303" pitchFamily="18" charset="0"/>
                <a:cs typeface="Arial" charset="0"/>
              </a:rPr>
              <a:t>отличием; д</a:t>
            </a:r>
            <a:r>
              <a:rPr lang="ru-RU" altLang="ru-RU" sz="2200" dirty="0">
                <a:solidFill>
                  <a:srgbClr val="002060"/>
                </a:solidFill>
                <a:latin typeface="Constantia" panose="02030602050306030303" pitchFamily="18" charset="0"/>
                <a:cs typeface="Arial" charset="0"/>
              </a:rPr>
              <a:t>) </a:t>
            </a:r>
            <a:r>
              <a:rPr lang="ru-RU" altLang="ru-RU" sz="2200" b="1" dirty="0">
                <a:solidFill>
                  <a:srgbClr val="C00000"/>
                </a:solidFill>
                <a:latin typeface="Constantia" panose="02030602050306030303" pitchFamily="18" charset="0"/>
                <a:cs typeface="Arial" charset="0"/>
              </a:rPr>
              <a:t>выставленная организацией высшего образования оценка за итоговое сочинение </a:t>
            </a:r>
            <a:r>
              <a:rPr lang="ru-RU" altLang="ru-RU" sz="2200" dirty="0">
                <a:solidFill>
                  <a:srgbClr val="002060"/>
                </a:solidFill>
                <a:latin typeface="Constantia" panose="02030602050306030303" pitchFamily="18" charset="0"/>
                <a:cs typeface="Arial" charset="0"/>
              </a:rPr>
              <a:t>в выпускных классах организаций, реализующих образовательные программы среднего общего образования (в случае представления поступающим указанного сочинения</a:t>
            </a:r>
            <a:r>
              <a:rPr lang="ru-RU" altLang="ru-RU" sz="2200" dirty="0" smtClean="0">
                <a:solidFill>
                  <a:srgbClr val="002060"/>
                </a:solidFill>
                <a:latin typeface="Constantia" panose="02030602050306030303" pitchFamily="18" charset="0"/>
                <a:cs typeface="Arial" charset="0"/>
              </a:rPr>
              <a:t>) </a:t>
            </a:r>
            <a:r>
              <a:rPr lang="ru-RU" altLang="ru-RU" sz="2200" i="1" dirty="0">
                <a:solidFill>
                  <a:srgbClr val="002060"/>
                </a:solidFill>
                <a:latin typeface="Constantia" panose="02030602050306030303" pitchFamily="18" charset="0"/>
                <a:cs typeface="Arial" charset="0"/>
              </a:rPr>
              <a:t>– не более 10 баллов</a:t>
            </a:r>
          </a:p>
        </p:txBody>
      </p:sp>
    </p:spTree>
    <p:extLst>
      <p:ext uri="{BB962C8B-B14F-4D97-AF65-F5344CB8AC3E}">
        <p14:creationId xmlns:p14="http://schemas.microsoft.com/office/powerpoint/2010/main" val="49722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" y="0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458" name="Picture 2" descr="http://cdnimg.rg.ru/pril/article/107/00/60/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28992" cy="492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395536" y="173644"/>
            <a:ext cx="806805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1800" b="1" i="1" dirty="0" smtClean="0">
                <a:solidFill>
                  <a:srgbClr val="C00000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Порядок приема в вузы 2015 года</a:t>
            </a:r>
            <a:endParaRPr lang="ru-RU" sz="1800" b="1" i="1" dirty="0">
              <a:solidFill>
                <a:srgbClr val="C00000"/>
              </a:solidFill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2108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251520" y="188640"/>
            <a:ext cx="8068057" cy="3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Порядок проведения ГИА</a:t>
            </a:r>
            <a:endParaRPr lang="ru-RU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10" name="Picture 2" descr="http://rono.rusedu.net/gallery/3182/raspisanie_plak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11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0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6386" name="Picture 2" descr="http://www.ege.edu.ru/common/upload/img/infogr/6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604"/>
            <a:ext cx="4968552" cy="687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0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6988"/>
            <a:ext cx="91805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0024" y="942252"/>
            <a:ext cx="2368471" cy="947841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Досрочный </a:t>
            </a:r>
            <a:b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февральский срок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ЕГЭ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0656" y="971303"/>
            <a:ext cx="2880320" cy="864095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14.02.2015 г.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Русский язык, география</a:t>
            </a:r>
          </a:p>
          <a:p>
            <a:pPr algn="ctr">
              <a:defRPr/>
            </a:pPr>
            <a:endParaRPr lang="ru-RU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21152" y="967269"/>
            <a:ext cx="2149616" cy="864095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Регистрация </a:t>
            </a:r>
            <a:b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до 01.12.2014 г.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3111684" y="1090531"/>
            <a:ext cx="216024" cy="786796"/>
          </a:xfrm>
          <a:prstGeom prst="chevron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10800000">
            <a:off x="6424165" y="1048602"/>
            <a:ext cx="229049" cy="786796"/>
          </a:xfrm>
          <a:prstGeom prst="chevron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1262" y="214910"/>
            <a:ext cx="7488238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Календарь ЕГЭ 2015</a:t>
            </a:r>
            <a:endParaRPr lang="ru-RU" sz="20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0024" y="1964714"/>
            <a:ext cx="2376264" cy="864095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Досрочный период ГИА </a:t>
            </a:r>
            <a:b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3131840" y="2042013"/>
            <a:ext cx="216024" cy="786796"/>
          </a:xfrm>
          <a:prstGeom prst="chevron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35504" y="1964714"/>
            <a:ext cx="2820616" cy="902743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С 23.03 по 30.04.2015 г.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Все экзамены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5" name="Нашивка 14"/>
          <p:cNvSpPr/>
          <p:nvPr/>
        </p:nvSpPr>
        <p:spPr>
          <a:xfrm rot="10800000">
            <a:off x="6431183" y="2067190"/>
            <a:ext cx="229049" cy="786796"/>
          </a:xfrm>
          <a:prstGeom prst="chevron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45230" y="1977943"/>
            <a:ext cx="2115666" cy="864095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Регистрация </a:t>
            </a:r>
            <a:b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до 01.12.2014 г.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2956" y="3043114"/>
            <a:ext cx="2312668" cy="852990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Основной период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ГИА </a:t>
            </a:r>
            <a:r>
              <a:rPr lang="ru-RU" b="1" dirty="0" smtClean="0">
                <a:solidFill>
                  <a:srgbClr val="2E3192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2E3192"/>
                </a:solidFill>
                <a:latin typeface="Cambria" pitchFamily="18" charset="0"/>
              </a:rPr>
            </a:br>
            <a:endParaRPr lang="ru-RU" b="1" dirty="0" smtClean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3168748" y="3070657"/>
            <a:ext cx="216024" cy="786796"/>
          </a:xfrm>
          <a:prstGeom prst="chevron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48592" y="3109084"/>
            <a:ext cx="2807528" cy="830297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С 25.05 по 26.06.2015 г.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Все экзамены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0" name="Нашивка 19"/>
          <p:cNvSpPr/>
          <p:nvPr/>
        </p:nvSpPr>
        <p:spPr>
          <a:xfrm rot="10800000">
            <a:off x="6459245" y="3185993"/>
            <a:ext cx="229049" cy="786796"/>
          </a:xfrm>
          <a:prstGeom prst="chevron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55102" y="3113934"/>
            <a:ext cx="2115666" cy="864095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Регистрация </a:t>
            </a:r>
            <a:b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до 01.02.2015 г.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2956" y="4126777"/>
            <a:ext cx="2312668" cy="795818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endParaRPr lang="ru-RU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Дополнительный период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2E3192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2E3192"/>
                </a:solidFill>
                <a:latin typeface="Cambria" pitchFamily="18" charset="0"/>
              </a:rPr>
            </a:br>
            <a:endParaRPr lang="ru-RU" b="1" dirty="0" smtClean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3159776" y="4200429"/>
            <a:ext cx="216024" cy="786796"/>
          </a:xfrm>
          <a:prstGeom prst="chevron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35504" y="4141143"/>
            <a:ext cx="2820616" cy="884733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Сентябрьские сроки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Пересдача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</a:t>
            </a: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5" name="Нашивка 24"/>
          <p:cNvSpPr/>
          <p:nvPr/>
        </p:nvSpPr>
        <p:spPr>
          <a:xfrm rot="10800000">
            <a:off x="6396549" y="4280525"/>
            <a:ext cx="229049" cy="786796"/>
          </a:xfrm>
          <a:prstGeom prst="chevron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45230" y="4141143"/>
            <a:ext cx="2153474" cy="918577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Регистрация </a:t>
            </a:r>
            <a:b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августе 2015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г.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000" i="1" u="sng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9496" y="5164904"/>
            <a:ext cx="8259208" cy="1056116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endParaRPr lang="ru-RU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Неудовлетворительный результат по любому предмету можно пересдать 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 текущем году –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один раз.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Предметы </a:t>
            </a: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по выбору можно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пересдать только 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сентябре</a:t>
            </a: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специализированных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центрах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2E3192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2E3192"/>
                </a:solidFill>
                <a:latin typeface="Cambria" pitchFamily="18" charset="0"/>
              </a:rPr>
            </a:br>
            <a:endParaRPr lang="ru-RU" b="1" dirty="0" smtClean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8" name="Выгнутая влево стрелка 3"/>
          <p:cNvSpPr>
            <a:spLocks noChangeArrowheads="1"/>
          </p:cNvSpPr>
          <p:nvPr/>
        </p:nvSpPr>
        <p:spPr bwMode="auto">
          <a:xfrm rot="462887">
            <a:off x="197151" y="3259342"/>
            <a:ext cx="523307" cy="2585600"/>
          </a:xfrm>
          <a:prstGeom prst="curvedRightArrow">
            <a:avLst>
              <a:gd name="adj1" fmla="val 25005"/>
              <a:gd name="adj2" fmla="val 50020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" name="Выгнутая влево стрелка 3"/>
          <p:cNvSpPr>
            <a:spLocks noChangeArrowheads="1"/>
          </p:cNvSpPr>
          <p:nvPr/>
        </p:nvSpPr>
        <p:spPr bwMode="auto">
          <a:xfrm rot="462887">
            <a:off x="80989" y="2445721"/>
            <a:ext cx="522661" cy="3745016"/>
          </a:xfrm>
          <a:prstGeom prst="curvedRightArrow">
            <a:avLst>
              <a:gd name="adj1" fmla="val 25005"/>
              <a:gd name="adj2" fmla="val 50020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" name="Выгнутая влево стрелка 3"/>
          <p:cNvSpPr>
            <a:spLocks noChangeArrowheads="1"/>
          </p:cNvSpPr>
          <p:nvPr/>
        </p:nvSpPr>
        <p:spPr bwMode="auto">
          <a:xfrm rot="462887">
            <a:off x="368614" y="4323152"/>
            <a:ext cx="374532" cy="1148855"/>
          </a:xfrm>
          <a:prstGeom prst="curvedRightArrow">
            <a:avLst>
              <a:gd name="adj1" fmla="val 25005"/>
              <a:gd name="adj2" fmla="val 50020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2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8886</TotalTime>
  <Words>2236</Words>
  <Application>Microsoft Office PowerPoint</Application>
  <PresentationFormat>Экран (4:3)</PresentationFormat>
  <Paragraphs>437</Paragraphs>
  <Slides>35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</vt:lpstr>
      <vt:lpstr>Calibri</vt:lpstr>
      <vt:lpstr>Cambria</vt:lpstr>
      <vt:lpstr>Cambria Math</vt:lpstr>
      <vt:lpstr>Constantia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Минобрнауки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Пресс-служба</dc:creator>
  <cp:lastModifiedBy>И. Н. Ведышев</cp:lastModifiedBy>
  <cp:revision>507</cp:revision>
  <cp:lastPrinted>2015-01-16T06:31:08Z</cp:lastPrinted>
  <dcterms:created xsi:type="dcterms:W3CDTF">2009-01-27T12:23:48Z</dcterms:created>
  <dcterms:modified xsi:type="dcterms:W3CDTF">2015-01-16T10:45:50Z</dcterms:modified>
</cp:coreProperties>
</file>